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omments/comment1.xml" ContentType="application/vnd.openxmlformats-officedocument.presentationml.comment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7315200" cy="96012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9" roundtripDataSignature="AMtx7mgZjrOTyw9gDNCZzSAZsn7msw4cOw==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aren Rajnes" initials="" lastIdx="1" clrIdx="0"/>
  <p:cmAuthor id="1" name="Louis P. Alar" initials="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96" y="5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customschemas.google.com/relationships/presentationmetadata" Target="meta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22-11-14T19:46:31.927" idx="1">
    <p:pos x="6000" y="0"/>
    <p:text>@alar@cua.edu Did we want to leave this slide here or move it to after slide 4?</p:text>
    <p:extLst>
      <p:ext uri="{C676402C-5697-4E1C-873F-D02D1690AC5C}">
        <p15:threadingInfo xmlns:p15="http://schemas.microsoft.com/office/powerpoint/2012/main" timeZoneBias="0"/>
      </p:ext>
      <p:ext uri="http://customooxmlschemas.google.com/">
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commentPostId="AAAAjqNtPXk"/>
      </p:ext>
    </p:extLst>
  </p:cm>
  <p:cm authorId="1" dt="2022-11-14T19:46:31.927" idx="1">
    <p:pos x="6000" y="0"/>
    <p:text>moved to after slide 4</p:text>
    <p:extLst>
      <p:ext uri="{C676402C-5697-4E1C-873F-D02D1690AC5C}">
        <p15:threadingInfo xmlns:p15="http://schemas.microsoft.com/office/powerpoint/2012/main" timeZoneBias="0">
          <p15:parentCm authorId="0" idx="1"/>
        </p15:threadingInfo>
      </p:ext>
      <p:ext uri="http://customooxmlschemas.google.com/">
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commentPostId="AAAAjqNtPXo"/>
      </p:ext>
    </p:extLs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3169920" cy="4817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45" tIns="48309" rIns="96645" bIns="48309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4143587" y="0"/>
            <a:ext cx="3169920" cy="4817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45" tIns="48309" rIns="96645" bIns="48309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777875" y="1200150"/>
            <a:ext cx="5759450" cy="32400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731520" y="4620577"/>
            <a:ext cx="5852160" cy="37804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45" tIns="48309" rIns="96645" bIns="48309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9119474"/>
            <a:ext cx="3169920" cy="4817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45" tIns="48309" rIns="96645" bIns="48309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4143587" y="9119474"/>
            <a:ext cx="3169920" cy="4817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45" tIns="48309" rIns="96645" bIns="48309" anchor="b" anchorCtr="0">
            <a:noAutofit/>
          </a:bodyPr>
          <a:lstStyle/>
          <a:p>
            <a:pPr algn="r"/>
            <a:fld id="{00000000-1234-1234-1234-123412341234}" type="slidenum">
              <a:rPr lang="en-US" sz="130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algn="r"/>
              <a:t>‹#›</a:t>
            </a:fld>
            <a:endParaRPr lang="en-US" sz="13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:notes"/>
          <p:cNvSpPr txBox="1">
            <a:spLocks noGrp="1"/>
          </p:cNvSpPr>
          <p:nvPr>
            <p:ph type="body" idx="1"/>
          </p:nvPr>
        </p:nvSpPr>
        <p:spPr>
          <a:xfrm>
            <a:off x="731520" y="4620577"/>
            <a:ext cx="5852160" cy="3780473"/>
          </a:xfrm>
          <a:prstGeom prst="rect">
            <a:avLst/>
          </a:prstGeom>
        </p:spPr>
        <p:txBody>
          <a:bodyPr spcFirstLastPara="1" wrap="square" lIns="96645" tIns="48309" rIns="96645" bIns="48309" anchor="t" anchorCtr="0">
            <a:noAutofit/>
          </a:bodyPr>
          <a:lstStyle/>
          <a:p>
            <a:pPr marL="0" indent="0"/>
            <a:endParaRPr/>
          </a:p>
        </p:txBody>
      </p:sp>
      <p:sp>
        <p:nvSpPr>
          <p:cNvPr id="87" name="Google Shape;87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777875" y="1200150"/>
            <a:ext cx="5759450" cy="32400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g18c95be663e_2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777875" y="1200150"/>
            <a:ext cx="5759450" cy="32400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5" name="Google Shape;145;g18c95be663e_2_0:notes"/>
          <p:cNvSpPr txBox="1">
            <a:spLocks noGrp="1"/>
          </p:cNvSpPr>
          <p:nvPr>
            <p:ph type="body" idx="1"/>
          </p:nvPr>
        </p:nvSpPr>
        <p:spPr>
          <a:xfrm>
            <a:off x="731520" y="4620578"/>
            <a:ext cx="5852160" cy="3780630"/>
          </a:xfrm>
          <a:prstGeom prst="rect">
            <a:avLst/>
          </a:prstGeom>
        </p:spPr>
        <p:txBody>
          <a:bodyPr spcFirstLastPara="1" wrap="square" lIns="96645" tIns="48309" rIns="96645" bIns="48309" anchor="t" anchorCtr="0">
            <a:noAutofit/>
          </a:bodyPr>
          <a:lstStyle/>
          <a:p>
            <a:pPr marL="0" indent="0"/>
            <a:endParaRPr/>
          </a:p>
        </p:txBody>
      </p:sp>
      <p:sp>
        <p:nvSpPr>
          <p:cNvPr id="146" name="Google Shape;146;g18c95be663e_2_0:notes"/>
          <p:cNvSpPr txBox="1">
            <a:spLocks noGrp="1"/>
          </p:cNvSpPr>
          <p:nvPr>
            <p:ph type="sldNum" idx="12"/>
          </p:nvPr>
        </p:nvSpPr>
        <p:spPr>
          <a:xfrm>
            <a:off x="4143587" y="9119474"/>
            <a:ext cx="3169920" cy="481635"/>
          </a:xfrm>
          <a:prstGeom prst="rect">
            <a:avLst/>
          </a:prstGeom>
        </p:spPr>
        <p:txBody>
          <a:bodyPr spcFirstLastPara="1" wrap="square" lIns="96645" tIns="48309" rIns="96645" bIns="48309" anchor="b" anchorCtr="0">
            <a:noAutofit/>
          </a:bodyPr>
          <a:lstStyle/>
          <a:p>
            <a:pPr algn="r"/>
            <a:fld id="{00000000-1234-1234-1234-123412341234}" type="slidenum">
              <a:rPr lang="en-US"/>
              <a:pPr algn="r"/>
              <a:t>10</a:t>
            </a:fld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6:notes"/>
          <p:cNvSpPr txBox="1">
            <a:spLocks noGrp="1"/>
          </p:cNvSpPr>
          <p:nvPr>
            <p:ph type="body" idx="1"/>
          </p:nvPr>
        </p:nvSpPr>
        <p:spPr>
          <a:xfrm>
            <a:off x="731520" y="4620577"/>
            <a:ext cx="5852160" cy="3780473"/>
          </a:xfrm>
          <a:prstGeom prst="rect">
            <a:avLst/>
          </a:prstGeom>
        </p:spPr>
        <p:txBody>
          <a:bodyPr spcFirstLastPara="1" wrap="square" lIns="96645" tIns="48309" rIns="96645" bIns="48309" anchor="t" anchorCtr="0">
            <a:noAutofit/>
          </a:bodyPr>
          <a:lstStyle/>
          <a:p>
            <a:pPr marL="0" indent="0"/>
            <a:endParaRPr/>
          </a:p>
        </p:txBody>
      </p:sp>
      <p:sp>
        <p:nvSpPr>
          <p:cNvPr id="151" name="Google Shape;151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777875" y="1200150"/>
            <a:ext cx="5759450" cy="32400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7:notes"/>
          <p:cNvSpPr txBox="1">
            <a:spLocks noGrp="1"/>
          </p:cNvSpPr>
          <p:nvPr>
            <p:ph type="body" idx="1"/>
          </p:nvPr>
        </p:nvSpPr>
        <p:spPr>
          <a:xfrm>
            <a:off x="731520" y="4620577"/>
            <a:ext cx="5852160" cy="3780473"/>
          </a:xfrm>
          <a:prstGeom prst="rect">
            <a:avLst/>
          </a:prstGeom>
        </p:spPr>
        <p:txBody>
          <a:bodyPr spcFirstLastPara="1" wrap="square" lIns="96645" tIns="48309" rIns="96645" bIns="48309" anchor="t" anchorCtr="0">
            <a:noAutofit/>
          </a:bodyPr>
          <a:lstStyle/>
          <a:p>
            <a:pPr marL="0" indent="0"/>
            <a:endParaRPr/>
          </a:p>
        </p:txBody>
      </p:sp>
      <p:sp>
        <p:nvSpPr>
          <p:cNvPr id="156" name="Google Shape;156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777875" y="1200150"/>
            <a:ext cx="5759450" cy="32400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10:notes"/>
          <p:cNvSpPr txBox="1">
            <a:spLocks noGrp="1"/>
          </p:cNvSpPr>
          <p:nvPr>
            <p:ph type="body" idx="1"/>
          </p:nvPr>
        </p:nvSpPr>
        <p:spPr>
          <a:xfrm>
            <a:off x="731520" y="4620577"/>
            <a:ext cx="5852160" cy="3780473"/>
          </a:xfrm>
          <a:prstGeom prst="rect">
            <a:avLst/>
          </a:prstGeom>
        </p:spPr>
        <p:txBody>
          <a:bodyPr spcFirstLastPara="1" wrap="square" lIns="96645" tIns="48309" rIns="96645" bIns="48309" anchor="t" anchorCtr="0">
            <a:noAutofit/>
          </a:bodyPr>
          <a:lstStyle/>
          <a:p>
            <a:pPr marL="0" indent="0"/>
            <a:endParaRPr/>
          </a:p>
        </p:txBody>
      </p:sp>
      <p:sp>
        <p:nvSpPr>
          <p:cNvPr id="166" name="Google Shape;166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777875" y="1200150"/>
            <a:ext cx="5759450" cy="32400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2:notes"/>
          <p:cNvSpPr txBox="1">
            <a:spLocks noGrp="1"/>
          </p:cNvSpPr>
          <p:nvPr>
            <p:ph type="body" idx="1"/>
          </p:nvPr>
        </p:nvSpPr>
        <p:spPr>
          <a:xfrm>
            <a:off x="731520" y="4620577"/>
            <a:ext cx="5852160" cy="3780473"/>
          </a:xfrm>
          <a:prstGeom prst="rect">
            <a:avLst/>
          </a:prstGeom>
        </p:spPr>
        <p:txBody>
          <a:bodyPr spcFirstLastPara="1" wrap="square" lIns="96645" tIns="48309" rIns="96645" bIns="48309" anchor="t" anchorCtr="0">
            <a:noAutofit/>
          </a:bodyPr>
          <a:lstStyle/>
          <a:p>
            <a:pPr marL="0" indent="0"/>
            <a:endParaRPr/>
          </a:p>
        </p:txBody>
      </p:sp>
      <p:sp>
        <p:nvSpPr>
          <p:cNvPr id="94" name="Google Shape;9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777875" y="1200150"/>
            <a:ext cx="5759450" cy="32400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3:notes"/>
          <p:cNvSpPr txBox="1">
            <a:spLocks noGrp="1"/>
          </p:cNvSpPr>
          <p:nvPr>
            <p:ph type="body" idx="1"/>
          </p:nvPr>
        </p:nvSpPr>
        <p:spPr>
          <a:xfrm>
            <a:off x="731520" y="4620577"/>
            <a:ext cx="5852160" cy="3780473"/>
          </a:xfrm>
          <a:prstGeom prst="rect">
            <a:avLst/>
          </a:prstGeom>
        </p:spPr>
        <p:txBody>
          <a:bodyPr spcFirstLastPara="1" wrap="square" lIns="96645" tIns="48309" rIns="96645" bIns="48309" anchor="t" anchorCtr="0">
            <a:noAutofit/>
          </a:bodyPr>
          <a:lstStyle/>
          <a:p>
            <a:pPr marL="0" indent="0"/>
            <a:endParaRPr/>
          </a:p>
        </p:txBody>
      </p:sp>
      <p:sp>
        <p:nvSpPr>
          <p:cNvPr id="101" name="Google Shape;101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777875" y="1200150"/>
            <a:ext cx="5759450" cy="32400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8:notes"/>
          <p:cNvSpPr txBox="1">
            <a:spLocks noGrp="1"/>
          </p:cNvSpPr>
          <p:nvPr>
            <p:ph type="body" idx="1"/>
          </p:nvPr>
        </p:nvSpPr>
        <p:spPr>
          <a:xfrm>
            <a:off x="731520" y="4620577"/>
            <a:ext cx="5852160" cy="3780473"/>
          </a:xfrm>
          <a:prstGeom prst="rect">
            <a:avLst/>
          </a:prstGeom>
        </p:spPr>
        <p:txBody>
          <a:bodyPr spcFirstLastPara="1" wrap="square" lIns="96645" tIns="48309" rIns="96645" bIns="48309" anchor="t" anchorCtr="0">
            <a:noAutofit/>
          </a:bodyPr>
          <a:lstStyle/>
          <a:p>
            <a:pPr marL="0" indent="0"/>
            <a:endParaRPr/>
          </a:p>
        </p:txBody>
      </p:sp>
      <p:sp>
        <p:nvSpPr>
          <p:cNvPr id="107" name="Google Shape;107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777875" y="1200150"/>
            <a:ext cx="5759450" cy="32400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9:notes"/>
          <p:cNvSpPr txBox="1">
            <a:spLocks noGrp="1"/>
          </p:cNvSpPr>
          <p:nvPr>
            <p:ph type="body" idx="1"/>
          </p:nvPr>
        </p:nvSpPr>
        <p:spPr>
          <a:xfrm>
            <a:off x="731520" y="4620577"/>
            <a:ext cx="5852160" cy="3780473"/>
          </a:xfrm>
          <a:prstGeom prst="rect">
            <a:avLst/>
          </a:prstGeom>
        </p:spPr>
        <p:txBody>
          <a:bodyPr spcFirstLastPara="1" wrap="square" lIns="96645" tIns="48309" rIns="96645" bIns="48309" anchor="t" anchorCtr="0">
            <a:noAutofit/>
          </a:bodyPr>
          <a:lstStyle/>
          <a:p>
            <a:pPr marL="0" indent="0"/>
            <a:endParaRPr/>
          </a:p>
        </p:txBody>
      </p:sp>
      <p:sp>
        <p:nvSpPr>
          <p:cNvPr id="113" name="Google Shape;113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777875" y="1200150"/>
            <a:ext cx="5759450" cy="32400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4:notes"/>
          <p:cNvSpPr txBox="1">
            <a:spLocks noGrp="1"/>
          </p:cNvSpPr>
          <p:nvPr>
            <p:ph type="body" idx="1"/>
          </p:nvPr>
        </p:nvSpPr>
        <p:spPr>
          <a:xfrm>
            <a:off x="731520" y="4620577"/>
            <a:ext cx="5852160" cy="3780473"/>
          </a:xfrm>
          <a:prstGeom prst="rect">
            <a:avLst/>
          </a:prstGeom>
        </p:spPr>
        <p:txBody>
          <a:bodyPr spcFirstLastPara="1" wrap="square" lIns="96645" tIns="48309" rIns="96645" bIns="48309" anchor="t" anchorCtr="0">
            <a:noAutofit/>
          </a:bodyPr>
          <a:lstStyle/>
          <a:p>
            <a:pPr marL="0" indent="0"/>
            <a:endParaRPr/>
          </a:p>
        </p:txBody>
      </p:sp>
      <p:sp>
        <p:nvSpPr>
          <p:cNvPr id="119" name="Google Shape;119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777875" y="1200150"/>
            <a:ext cx="5759450" cy="32400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18c95be663e_4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777875" y="1200150"/>
            <a:ext cx="5759450" cy="32400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Google Shape;125;g18c95be663e_4_0:notes"/>
          <p:cNvSpPr txBox="1">
            <a:spLocks noGrp="1"/>
          </p:cNvSpPr>
          <p:nvPr>
            <p:ph type="body" idx="1"/>
          </p:nvPr>
        </p:nvSpPr>
        <p:spPr>
          <a:xfrm>
            <a:off x="731520" y="4620578"/>
            <a:ext cx="5852160" cy="3780630"/>
          </a:xfrm>
          <a:prstGeom prst="rect">
            <a:avLst/>
          </a:prstGeom>
        </p:spPr>
        <p:txBody>
          <a:bodyPr spcFirstLastPara="1" wrap="square" lIns="96645" tIns="48309" rIns="96645" bIns="48309" anchor="t" anchorCtr="0">
            <a:noAutofit/>
          </a:bodyPr>
          <a:lstStyle/>
          <a:p>
            <a:pPr marL="0" indent="0"/>
            <a:endParaRPr/>
          </a:p>
        </p:txBody>
      </p:sp>
      <p:sp>
        <p:nvSpPr>
          <p:cNvPr id="126" name="Google Shape;126;g18c95be663e_4_0:notes"/>
          <p:cNvSpPr txBox="1">
            <a:spLocks noGrp="1"/>
          </p:cNvSpPr>
          <p:nvPr>
            <p:ph type="sldNum" idx="12"/>
          </p:nvPr>
        </p:nvSpPr>
        <p:spPr>
          <a:xfrm>
            <a:off x="4143587" y="9119474"/>
            <a:ext cx="3169920" cy="481635"/>
          </a:xfrm>
          <a:prstGeom prst="rect">
            <a:avLst/>
          </a:prstGeom>
        </p:spPr>
        <p:txBody>
          <a:bodyPr spcFirstLastPara="1" wrap="square" lIns="96645" tIns="48309" rIns="96645" bIns="48309" anchor="b" anchorCtr="0">
            <a:noAutofit/>
          </a:bodyPr>
          <a:lstStyle/>
          <a:p>
            <a:pPr algn="r"/>
            <a:fld id="{00000000-1234-1234-1234-123412341234}" type="slidenum">
              <a:rPr lang="en-US"/>
              <a:pPr algn="r"/>
              <a:t>7</a:t>
            </a:fld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5:notes"/>
          <p:cNvSpPr txBox="1">
            <a:spLocks noGrp="1"/>
          </p:cNvSpPr>
          <p:nvPr>
            <p:ph type="body" idx="1"/>
          </p:nvPr>
        </p:nvSpPr>
        <p:spPr>
          <a:xfrm>
            <a:off x="731520" y="4620577"/>
            <a:ext cx="5852160" cy="3780473"/>
          </a:xfrm>
          <a:prstGeom prst="rect">
            <a:avLst/>
          </a:prstGeom>
        </p:spPr>
        <p:txBody>
          <a:bodyPr spcFirstLastPara="1" wrap="square" lIns="96645" tIns="48309" rIns="96645" bIns="48309" anchor="t" anchorCtr="0">
            <a:noAutofit/>
          </a:bodyPr>
          <a:lstStyle/>
          <a:p>
            <a:pPr marL="0" indent="0"/>
            <a:endParaRPr/>
          </a:p>
        </p:txBody>
      </p:sp>
      <p:sp>
        <p:nvSpPr>
          <p:cNvPr id="132" name="Google Shape;132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777875" y="1200150"/>
            <a:ext cx="5759450" cy="32400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g18ce5537a74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777875" y="1200150"/>
            <a:ext cx="5759450" cy="32400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8" name="Google Shape;138;g18ce5537a74_0_0:notes"/>
          <p:cNvSpPr txBox="1">
            <a:spLocks noGrp="1"/>
          </p:cNvSpPr>
          <p:nvPr>
            <p:ph type="body" idx="1"/>
          </p:nvPr>
        </p:nvSpPr>
        <p:spPr>
          <a:xfrm>
            <a:off x="731520" y="4620578"/>
            <a:ext cx="5852160" cy="3780630"/>
          </a:xfrm>
          <a:prstGeom prst="rect">
            <a:avLst/>
          </a:prstGeom>
        </p:spPr>
        <p:txBody>
          <a:bodyPr spcFirstLastPara="1" wrap="square" lIns="96645" tIns="48309" rIns="96645" bIns="48309" anchor="t" anchorCtr="0">
            <a:noAutofit/>
          </a:bodyPr>
          <a:lstStyle/>
          <a:p>
            <a:pPr marL="0" indent="0"/>
            <a:endParaRPr/>
          </a:p>
        </p:txBody>
      </p:sp>
      <p:sp>
        <p:nvSpPr>
          <p:cNvPr id="139" name="Google Shape;139;g18ce5537a74_0_0:notes"/>
          <p:cNvSpPr txBox="1">
            <a:spLocks noGrp="1"/>
          </p:cNvSpPr>
          <p:nvPr>
            <p:ph type="sldNum" idx="12"/>
          </p:nvPr>
        </p:nvSpPr>
        <p:spPr>
          <a:xfrm>
            <a:off x="4143587" y="9119474"/>
            <a:ext cx="3169920" cy="481635"/>
          </a:xfrm>
          <a:prstGeom prst="rect">
            <a:avLst/>
          </a:prstGeom>
        </p:spPr>
        <p:txBody>
          <a:bodyPr spcFirstLastPara="1" wrap="square" lIns="96645" tIns="48309" rIns="96645" bIns="48309" anchor="b" anchorCtr="0">
            <a:noAutofit/>
          </a:bodyPr>
          <a:lstStyle/>
          <a:p>
            <a:pPr algn="r"/>
            <a:fld id="{00000000-1234-1234-1234-123412341234}" type="slidenum">
              <a:rPr lang="en-US"/>
              <a:pPr algn="r"/>
              <a:t>9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12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12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9" name="Google Shape;19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2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5" name="Google Shape;75;p21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6" name="Google Shape;76;p2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2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2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22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1" name="Google Shape;81;p22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2" name="Google Shape;82;p2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2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2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13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13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25" name="Google Shape;25;p13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26" name="Google Shape;26;p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1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14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2" name="Google Shape;32;p1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1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1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15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15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8" name="Google Shape;38;p1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1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1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16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16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5" name="Google Shape;45;p1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1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1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7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17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1" name="Google Shape;51;p17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2" name="Google Shape;52;p17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3" name="Google Shape;53;p17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4" name="Google Shape;54;p1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1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1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1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20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20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9" name="Google Shape;69;p20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70" name="Google Shape;70;p2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2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2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15" name="Google Shape;15;p11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3411944" y="6322485"/>
            <a:ext cx="5663675" cy="432854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google.com/forms/d/e/1FAIpQLSf-VSuS5sLxXieZ2Oxuj79ACojFaOepFl26nLyGKx2k0Na99Q/viewform?usp=sharing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5" Type="http://schemas.openxmlformats.org/officeDocument/2006/relationships/hyperlink" Target="https://learn.ue.org/VE5CA791996/CUAProtectingChildren#Register" TargetMode="External"/><Relationship Id="rId4" Type="http://schemas.openxmlformats.org/officeDocument/2006/relationships/hyperlink" Target="https://policies.catholic.edu/camps/index.html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google.com/forms/d/e/1FAIpQLSdGYTIKJ-ZBMbb5rkUFQ4URyxH-RlUYMSsiZMQ_6HGIdtepEQ/viewform?vc=0&amp;c=0&amp;w=1&amp;flr=0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Relationship Id="rId5" Type="http://schemas.openxmlformats.org/officeDocument/2006/relationships/hyperlink" Target="mailto:hr-talent@cua.edu" TargetMode="External"/><Relationship Id="rId4" Type="http://schemas.openxmlformats.org/officeDocument/2006/relationships/hyperlink" Target="mailto:hr-businessoperations@cua.edu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"/>
          <p:cNvSpPr txBox="1">
            <a:spLocks noGrp="1"/>
          </p:cNvSpPr>
          <p:nvPr>
            <p:ph type="ctrTitle"/>
          </p:nvPr>
        </p:nvSpPr>
        <p:spPr>
          <a:xfrm>
            <a:off x="1485000" y="1928438"/>
            <a:ext cx="9144000" cy="238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en-US"/>
              <a:t>2023 Camp Coordination Meeting</a:t>
            </a:r>
            <a:endParaRPr/>
          </a:p>
        </p:txBody>
      </p:sp>
      <p:sp>
        <p:nvSpPr>
          <p:cNvPr id="90" name="Google Shape;90;p1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/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/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/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/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/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/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/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/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/>
          </a:p>
        </p:txBody>
      </p:sp>
      <p:pic>
        <p:nvPicPr>
          <p:cNvPr id="91" name="Google Shape;91;p1" descr="CUA_3Color.jpg (594×367)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16909" y="215675"/>
            <a:ext cx="2338331" cy="150233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g18c95be663e_2_0"/>
          <p:cNvSpPr txBox="1">
            <a:spLocks noGrp="1"/>
          </p:cNvSpPr>
          <p:nvPr>
            <p:ph type="ctrTitle"/>
          </p:nvPr>
        </p:nvSpPr>
        <p:spPr>
          <a:xfrm>
            <a:off x="1429675" y="1471413"/>
            <a:ext cx="9144000" cy="23877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Participant Registration &amp; Housing 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6"/>
          <p:cNvSpPr txBox="1">
            <a:spLocks noGrp="1"/>
          </p:cNvSpPr>
          <p:nvPr>
            <p:ph type="ctrTitle"/>
          </p:nvPr>
        </p:nvSpPr>
        <p:spPr>
          <a:xfrm>
            <a:off x="1439100" y="1792138"/>
            <a:ext cx="9144000" cy="238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Events and Conference Services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7"/>
          <p:cNvSpPr txBox="1">
            <a:spLocks noGrp="1"/>
          </p:cNvSpPr>
          <p:nvPr>
            <p:ph type="title"/>
          </p:nvPr>
        </p:nvSpPr>
        <p:spPr>
          <a:xfrm>
            <a:off x="584738" y="457200"/>
            <a:ext cx="3932100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Protection of Minor Training</a:t>
            </a:r>
            <a:endParaRPr/>
          </a:p>
        </p:txBody>
      </p:sp>
      <p:sp>
        <p:nvSpPr>
          <p:cNvPr id="159" name="Google Shape;159;p7"/>
          <p:cNvSpPr txBox="1">
            <a:spLocks noGrp="1"/>
          </p:cNvSpPr>
          <p:nvPr>
            <p:ph type="body" idx="1"/>
          </p:nvPr>
        </p:nvSpPr>
        <p:spPr>
          <a:xfrm>
            <a:off x="482688" y="2057400"/>
            <a:ext cx="3932100" cy="381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3302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-US"/>
              <a:t>Four modules for training </a:t>
            </a:r>
            <a:endParaRPr/>
          </a:p>
          <a:p>
            <a:pPr marL="457200" lvl="0" indent="-3302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-US"/>
              <a:t>Completion will be reported automatically through UE portal</a:t>
            </a:r>
            <a:endParaRPr/>
          </a:p>
          <a:p>
            <a:pPr marL="457200" lvl="0" indent="-3302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-US"/>
              <a:t>Critical tool to prevent abuse of minors</a:t>
            </a:r>
            <a:endParaRPr/>
          </a:p>
          <a:p>
            <a:pPr marL="914400" lvl="1" indent="-3175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-US"/>
              <a:t>layered approach</a:t>
            </a:r>
            <a:endParaRPr/>
          </a:p>
          <a:p>
            <a:pPr marL="457200" lvl="0" indent="-3302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-US"/>
              <a:t>Excellent refresher for </a:t>
            </a:r>
            <a:endParaRPr/>
          </a:p>
          <a:p>
            <a:pPr marL="914400" lvl="1" indent="-3175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-US"/>
              <a:t>Signs of Abuse</a:t>
            </a:r>
            <a:endParaRPr/>
          </a:p>
          <a:p>
            <a:pPr marL="914400" lvl="1" indent="-3175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-US"/>
              <a:t>Boundaries - red flags</a:t>
            </a:r>
            <a:endParaRPr/>
          </a:p>
          <a:p>
            <a:pPr marL="457200" lvl="0" indent="-3302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-US"/>
              <a:t>Financial Incentive to University for Camp Counselor Completions</a:t>
            </a:r>
            <a:endParaRPr/>
          </a:p>
          <a:p>
            <a:pPr marL="45720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US" b="1" i="1" u="sng"/>
              <a:t>100 % Compliance - no employee or volunteer will be permitted to work camp w/o training and updated background check</a:t>
            </a:r>
            <a:endParaRPr b="1" i="1" u="sng"/>
          </a:p>
          <a:p>
            <a:pPr marL="685800" lvl="1" indent="-762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/>
          </a:p>
        </p:txBody>
      </p:sp>
      <p:sp>
        <p:nvSpPr>
          <p:cNvPr id="160" name="Google Shape;160;p7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500"/>
          </a:xfrm>
          <a:prstGeom prst="rect">
            <a:avLst/>
          </a:prstGeom>
        </p:spPr>
      </p:sp>
      <p:pic>
        <p:nvPicPr>
          <p:cNvPr id="161" name="Google Shape;161;p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665050" y="1862000"/>
            <a:ext cx="6386701" cy="2334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62" name="Google Shape;162;p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583794" y="457194"/>
            <a:ext cx="5980525" cy="15107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63" name="Google Shape;163;p7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656175" y="4116804"/>
            <a:ext cx="7535824" cy="21338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1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Prior to Day 1 of Camp</a:t>
            </a:r>
            <a:endParaRPr/>
          </a:p>
        </p:txBody>
      </p:sp>
      <p:sp>
        <p:nvSpPr>
          <p:cNvPr id="169" name="Google Shape;169;p10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All Background Checks complete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All required documents, policies, and waivers uploaded into share drive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Checklist completed and signed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Attend EHS Spring Counselor Safety Brief (Date TBD)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2"/>
          <p:cNvSpPr txBox="1">
            <a:spLocks noGrp="1"/>
          </p:cNvSpPr>
          <p:nvPr>
            <p:ph type="title"/>
          </p:nvPr>
        </p:nvSpPr>
        <p:spPr>
          <a:xfrm>
            <a:off x="935764" y="28093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</a:pPr>
            <a:r>
              <a:rPr lang="en-US" sz="4000" u="sng"/>
              <a:t>Objectives</a:t>
            </a:r>
            <a:endParaRPr/>
          </a:p>
        </p:txBody>
      </p:sp>
      <p:sp>
        <p:nvSpPr>
          <p:cNvPr id="97" name="Google Shape;97;p2"/>
          <p:cNvSpPr txBox="1">
            <a:spLocks noGrp="1"/>
          </p:cNvSpPr>
          <p:nvPr>
            <p:ph type="body" idx="1"/>
          </p:nvPr>
        </p:nvSpPr>
        <p:spPr>
          <a:xfrm>
            <a:off x="740808" y="1881130"/>
            <a:ext cx="4322147" cy="36862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55000" lnSpcReduction="20000"/>
          </a:bodyPr>
          <a:lstStyle/>
          <a:p>
            <a:pPr marL="285750" lvl="0" indent="-240193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786"/>
              <a:t>Improve Coordination</a:t>
            </a:r>
            <a:endParaRPr sz="2586"/>
          </a:p>
          <a:p>
            <a:pPr marL="285750" lvl="0" indent="-240193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786"/>
              <a:t>Enhance  Communication</a:t>
            </a:r>
            <a:endParaRPr sz="2586"/>
          </a:p>
          <a:p>
            <a:pPr marL="285750" lvl="0" indent="-240193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786"/>
              <a:t>100% Compliance with Risk and Legal Requirements</a:t>
            </a:r>
            <a:endParaRPr sz="2586"/>
          </a:p>
          <a:p>
            <a:pPr marL="285750" lvl="0" indent="-240193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786"/>
              <a:t>Improved Outreach = Increased Enrollment</a:t>
            </a:r>
            <a:endParaRPr sz="2586"/>
          </a:p>
          <a:p>
            <a:pPr marL="285750" lvl="0" indent="-10795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endParaRPr sz="280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endParaRPr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endParaRPr/>
          </a:p>
        </p:txBody>
      </p:sp>
      <p:pic>
        <p:nvPicPr>
          <p:cNvPr id="98" name="Google Shape;98;p2" descr="https://lh3.googleusercontent.com/oeak62dQAZXeffBVmwo8VjPZLqLZpLZPeeoIhzjCMYTFBAe5_AQ4SKJru_91OaSFZIBGOTOXjpAgP16Fbvu3o9vbFix6FV1OJ5JxclyKZXmW69_5xTwS2PssYH1PkWDzlmjp7HEhi7Nws5IYjnxMWaMMztSmSQ8gM2L_qgw9q1-yW7XNcT6q55leLn32kNSqmWE"/>
          <p:cNvPicPr preferRelativeResize="0">
            <a:picLocks noGrp="1"/>
          </p:cNvPicPr>
          <p:nvPr>
            <p:ph type="pic" idx="2"/>
          </p:nvPr>
        </p:nvPicPr>
        <p:blipFill rotWithShape="1">
          <a:blip r:embed="rId3">
            <a:alphaModFix/>
          </a:blip>
          <a:srcRect t="495" b="494"/>
          <a:stretch/>
        </p:blipFill>
        <p:spPr>
          <a:xfrm>
            <a:off x="5581936" y="862031"/>
            <a:ext cx="5553115" cy="438479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</a:pPr>
            <a:r>
              <a:rPr lang="en-US" sz="4000"/>
              <a:t>Requirements – Camp Coordinators</a:t>
            </a:r>
            <a:endParaRPr/>
          </a:p>
        </p:txBody>
      </p:sp>
      <p:sp>
        <p:nvSpPr>
          <p:cNvPr id="104" name="Google Shape;104;p3"/>
          <p:cNvSpPr txBox="1">
            <a:spLocks noGrp="1"/>
          </p:cNvSpPr>
          <p:nvPr>
            <p:ph type="body" idx="1"/>
          </p:nvPr>
        </p:nvSpPr>
        <p:spPr>
          <a:xfrm>
            <a:off x="838200" y="1608650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25000" lnSpcReduction="20000"/>
          </a:bodyPr>
          <a:lstStyle/>
          <a:p>
            <a:pPr marL="228600" lvl="0" indent="-149591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US" sz="6223"/>
              <a:t>Complete </a:t>
            </a:r>
            <a:r>
              <a:rPr lang="en-US" sz="6223" u="sng">
                <a:solidFill>
                  <a:schemeClr val="hlink"/>
                </a:solidFill>
                <a:hlinkClick r:id="rId3"/>
              </a:rPr>
              <a:t>Google Form</a:t>
            </a:r>
            <a:r>
              <a:rPr lang="en-US" sz="6223"/>
              <a:t> </a:t>
            </a:r>
            <a:endParaRPr sz="6223"/>
          </a:p>
          <a:p>
            <a:pPr marL="228600" lvl="0" indent="-149591" algn="l" rtl="0">
              <a:lnSpc>
                <a:spcPct val="2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US" sz="6223"/>
              <a:t>Build Camp Forms from </a:t>
            </a:r>
            <a:r>
              <a:rPr lang="en-US" sz="6223" u="sng">
                <a:solidFill>
                  <a:schemeClr val="hlink"/>
                </a:solidFill>
                <a:hlinkClick r:id="rId4"/>
              </a:rPr>
              <a:t>OGC Shell Forms</a:t>
            </a:r>
            <a:endParaRPr sz="6223"/>
          </a:p>
          <a:p>
            <a:pPr marL="228600" lvl="0" indent="-149591" algn="l" rtl="0">
              <a:lnSpc>
                <a:spcPct val="2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US" sz="6223"/>
              <a:t>Complete </a:t>
            </a:r>
            <a:r>
              <a:rPr lang="en-US" sz="6223" u="sng">
                <a:solidFill>
                  <a:schemeClr val="hlink"/>
                </a:solidFill>
                <a:hlinkClick r:id="rId4"/>
              </a:rPr>
              <a:t>Camp Checklist and Certification </a:t>
            </a:r>
            <a:endParaRPr sz="6223"/>
          </a:p>
          <a:p>
            <a:pPr marL="228600" lvl="0" indent="-149591" algn="l" rtl="0">
              <a:lnSpc>
                <a:spcPct val="2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US" sz="6223"/>
              <a:t>Have Counselors complete training on </a:t>
            </a:r>
            <a:r>
              <a:rPr lang="en-US" sz="6223" u="sng">
                <a:solidFill>
                  <a:schemeClr val="hlink"/>
                </a:solidFill>
                <a:hlinkClick r:id="rId5"/>
              </a:rPr>
              <a:t>Protection of Minors</a:t>
            </a:r>
            <a:endParaRPr sz="6223"/>
          </a:p>
          <a:p>
            <a:pPr marL="228600" lvl="0" indent="-149591" algn="l" rtl="0">
              <a:lnSpc>
                <a:spcPct val="2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US" sz="6223"/>
              <a:t>Have Counselors file an updated Background Check</a:t>
            </a:r>
            <a:endParaRPr sz="6223"/>
          </a:p>
          <a:p>
            <a:pPr marL="285750" lvl="0" indent="-206741" algn="l" rtl="0">
              <a:lnSpc>
                <a:spcPct val="2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6223"/>
              <a:t>Have Coordinator sign certification checklist when all complete and upload to google share drive. </a:t>
            </a:r>
            <a:endParaRPr sz="6223"/>
          </a:p>
          <a:p>
            <a:pPr marL="285750" lvl="0" indent="-206741" algn="l" rtl="0">
              <a:lnSpc>
                <a:spcPct val="2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6223"/>
              <a:t>EHS / OGC available throughout process and will audit share drive on March 1 / April 1 / and 1 week prior to camp.</a:t>
            </a:r>
            <a:endParaRPr sz="6223"/>
          </a:p>
          <a:p>
            <a:pPr marL="285750" lvl="0" indent="-10795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endParaRPr/>
          </a:p>
          <a:p>
            <a:pPr marL="285750" lvl="0" indent="-10795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endParaRPr sz="2800"/>
          </a:p>
          <a:p>
            <a:pPr marL="228600" lvl="0" indent="-508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endParaRPr/>
          </a:p>
          <a:p>
            <a:pPr marL="228600" lvl="0" indent="-508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Required Forms from Campers</a:t>
            </a:r>
            <a:endParaRPr/>
          </a:p>
        </p:txBody>
      </p:sp>
      <p:sp>
        <p:nvSpPr>
          <p:cNvPr id="110" name="Google Shape;110;p8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Camp Agreement and Photo Release - Sign and Complete</a:t>
            </a:r>
            <a:endParaRPr/>
          </a:p>
          <a:p>
            <a:pPr marL="228600" lvl="0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Health Information Form – Sign and Complete</a:t>
            </a:r>
            <a:endParaRPr/>
          </a:p>
          <a:p>
            <a:pPr marL="228600" lvl="0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Acknowledgement of Camp Rules</a:t>
            </a:r>
            <a:endParaRPr/>
          </a:p>
          <a:p>
            <a:pPr marL="228600" lvl="0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Authorization and Release for Self-Carry and Self-Administration of Medication (Physician and Participant)</a:t>
            </a:r>
            <a:endParaRPr/>
          </a:p>
          <a:p>
            <a:pPr marL="228600" lvl="0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Camper Commuter Agreement - Sign and Complete</a:t>
            </a:r>
            <a:endParaRPr/>
          </a:p>
          <a:p>
            <a:pPr marL="228600" lvl="0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Summer Housing Rules - Sign and Complete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Required from Counselors</a:t>
            </a:r>
            <a:endParaRPr/>
          </a:p>
        </p:txBody>
      </p:sp>
      <p:sp>
        <p:nvSpPr>
          <p:cNvPr id="116" name="Google Shape;116;p9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●"/>
            </a:pPr>
            <a:r>
              <a:rPr lang="en-US"/>
              <a:t>Counselors Agreement – Acknowledgment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●"/>
            </a:pPr>
            <a:r>
              <a:rPr lang="en-US"/>
              <a:t>Standards of Conduct for Interacting with Minors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●"/>
            </a:pPr>
            <a:r>
              <a:rPr lang="en-US"/>
              <a:t>Summer Housing Rules - Sign and Complete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●"/>
            </a:pPr>
            <a:r>
              <a:rPr lang="en-US"/>
              <a:t>HR requirements for employment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●"/>
            </a:pPr>
            <a:r>
              <a:rPr lang="en-US"/>
              <a:t>Complete Protection of Minor Training</a:t>
            </a:r>
            <a:endParaRPr/>
          </a:p>
          <a:p>
            <a:pPr marL="228600" lvl="0" indent="-1651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Char char="●"/>
            </a:pPr>
            <a:r>
              <a:rPr lang="en-US"/>
              <a:t>Background Check complete and up to date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4"/>
          <p:cNvSpPr txBox="1">
            <a:spLocks noGrp="1"/>
          </p:cNvSpPr>
          <p:nvPr>
            <p:ph type="title"/>
          </p:nvPr>
        </p:nvSpPr>
        <p:spPr>
          <a:xfrm>
            <a:off x="787025" y="2218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Background Checks</a:t>
            </a:r>
            <a:endParaRPr/>
          </a:p>
        </p:txBody>
      </p:sp>
      <p:sp>
        <p:nvSpPr>
          <p:cNvPr id="122" name="Google Shape;122;p4"/>
          <p:cNvSpPr txBox="1">
            <a:spLocks noGrp="1"/>
          </p:cNvSpPr>
          <p:nvPr>
            <p:ph type="body" idx="1"/>
          </p:nvPr>
        </p:nvSpPr>
        <p:spPr>
          <a:xfrm>
            <a:off x="787025" y="1289725"/>
            <a:ext cx="10515600" cy="548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20485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26"/>
              <a:buChar char="•"/>
            </a:pPr>
            <a:r>
              <a:rPr lang="en-US" sz="2426"/>
              <a:t>Background check procedure</a:t>
            </a:r>
            <a:endParaRPr sz="2426"/>
          </a:p>
          <a:p>
            <a:pPr marL="685800" lvl="1" indent="-268355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2426"/>
              <a:buChar char="•"/>
            </a:pPr>
            <a:r>
              <a:rPr lang="en-US" sz="2426"/>
              <a:t>Background checks will be conducted for each summer camp program.</a:t>
            </a:r>
            <a:endParaRPr sz="2426"/>
          </a:p>
          <a:p>
            <a:pPr marL="685800" lvl="1" indent="-230255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26"/>
              <a:buChar char="•"/>
            </a:pPr>
            <a:r>
              <a:rPr lang="en-US" sz="2426"/>
              <a:t>Departments should notify HR of individuals that need a background check at least ten days before camp starts. </a:t>
            </a:r>
            <a:endParaRPr sz="2426"/>
          </a:p>
          <a:p>
            <a:pPr marL="685800" lvl="1" indent="-230255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26"/>
              <a:buChar char="•"/>
            </a:pPr>
            <a:r>
              <a:rPr lang="en-US" sz="2426"/>
              <a:t>HR will back charge Sponsoring departments background check fees when summer camp programs have minors.</a:t>
            </a:r>
            <a:endParaRPr sz="2426"/>
          </a:p>
          <a:p>
            <a:pPr marL="685800" lvl="1" indent="-230255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2426"/>
              <a:buChar char="•"/>
            </a:pPr>
            <a:r>
              <a:rPr lang="en-US" sz="2426"/>
              <a:t>The background checks will be done electronically through Truescreen. </a:t>
            </a:r>
            <a:endParaRPr sz="2426"/>
          </a:p>
          <a:p>
            <a:pPr marL="685800" lvl="1" indent="-230255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26"/>
              <a:buChar char="•"/>
            </a:pPr>
            <a:r>
              <a:rPr lang="en-US" sz="2426"/>
              <a:t>HR needs the following information: legal name, email address and phone number.</a:t>
            </a:r>
            <a:endParaRPr sz="2426"/>
          </a:p>
          <a:p>
            <a:pPr marL="685800" lvl="1" indent="-230255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26"/>
              <a:buChar char="•"/>
            </a:pPr>
            <a:r>
              <a:rPr lang="en-US" sz="2426"/>
              <a:t>HR will notify departments when individuals have passed their background checks. HR will notify the department directly if any individual(s) does not pass the background check.</a:t>
            </a:r>
            <a:endParaRPr sz="76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g18c95be663e_4_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I-9 Process</a:t>
            </a:r>
            <a:endParaRPr/>
          </a:p>
        </p:txBody>
      </p:sp>
      <p:sp>
        <p:nvSpPr>
          <p:cNvPr id="129" name="Google Shape;129;g18c95be663e_4_0"/>
          <p:cNvSpPr txBox="1">
            <a:spLocks noGrp="1"/>
          </p:cNvSpPr>
          <p:nvPr>
            <p:ph type="body" idx="1"/>
          </p:nvPr>
        </p:nvSpPr>
        <p:spPr>
          <a:xfrm>
            <a:off x="838200" y="1514900"/>
            <a:ext cx="10515600" cy="46620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For those students who have never worked at the University and will be paid must complete an I-9 form. </a:t>
            </a:r>
            <a:endParaRPr/>
          </a:p>
          <a:p>
            <a:pPr marL="4572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I-9 Forms are Federal compliance forms. </a:t>
            </a:r>
            <a:endParaRPr/>
          </a:p>
          <a:p>
            <a:pPr marL="4572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Students will be asked to complete Section One of their I-9 form through Truescreen. </a:t>
            </a:r>
            <a:endParaRPr/>
          </a:p>
          <a:p>
            <a:pPr marL="4572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All authorized documents must verified physically in person in HR and will be photocopied. No exemptions will be made. </a:t>
            </a:r>
            <a:endParaRPr/>
          </a:p>
          <a:p>
            <a:pPr marL="4572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Students have up to three business days to provide authorized documents or they will be suspended from working. No pay will be provided. 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Summer Hire and Employment</a:t>
            </a:r>
            <a:endParaRPr/>
          </a:p>
        </p:txBody>
      </p:sp>
      <p:sp>
        <p:nvSpPr>
          <p:cNvPr id="135" name="Google Shape;135;p5"/>
          <p:cNvSpPr txBox="1">
            <a:spLocks noGrp="1"/>
          </p:cNvSpPr>
          <p:nvPr>
            <p:ph type="body" idx="1"/>
          </p:nvPr>
        </p:nvSpPr>
        <p:spPr>
          <a:xfrm>
            <a:off x="838200" y="1375250"/>
            <a:ext cx="10515600" cy="487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77500" lnSpcReduction="10000"/>
          </a:bodyPr>
          <a:lstStyle/>
          <a:p>
            <a:pPr marL="228600" lvl="0" indent="-178752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US" sz="2600"/>
              <a:t>For paid student hires:</a:t>
            </a:r>
            <a:endParaRPr sz="2600"/>
          </a:p>
          <a:p>
            <a:pPr marL="685800" lvl="1" indent="-242252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US" sz="2600"/>
              <a:t>Fill out the google form - </a:t>
            </a:r>
            <a:r>
              <a:rPr lang="en-US" sz="2600" u="sng">
                <a:solidFill>
                  <a:schemeClr val="hlink"/>
                </a:solidFill>
                <a:hlinkClick r:id="rId3"/>
              </a:rPr>
              <a:t>Student Employee Data Form</a:t>
            </a:r>
            <a:r>
              <a:rPr lang="en-US" sz="2600"/>
              <a:t> (sEDF)</a:t>
            </a:r>
            <a:endParaRPr sz="2600"/>
          </a:p>
          <a:p>
            <a:pPr marL="685800" lvl="1" indent="-242252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00000"/>
              <a:buChar char="•"/>
            </a:pPr>
            <a:r>
              <a:rPr lang="en-US" sz="2600"/>
              <a:t>Need to be paid an </a:t>
            </a:r>
            <a:r>
              <a:rPr lang="en-US" sz="2600" u="sng"/>
              <a:t>hourly</a:t>
            </a:r>
            <a:r>
              <a:rPr lang="en-US" sz="2600"/>
              <a:t> rate</a:t>
            </a:r>
            <a:endParaRPr sz="2600"/>
          </a:p>
          <a:p>
            <a:pPr marL="685800" lvl="1" indent="-242252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00000"/>
              <a:buChar char="•"/>
            </a:pPr>
            <a:r>
              <a:rPr lang="en-US" sz="2600"/>
              <a:t>Reach out to the business operations team at </a:t>
            </a:r>
            <a:r>
              <a:rPr lang="en-US" sz="2600" u="sng">
                <a:solidFill>
                  <a:schemeClr val="hlink"/>
                </a:solidFill>
                <a:hlinkClick r:id="rId4"/>
              </a:rPr>
              <a:t>hr-businessoperations@cua.edu</a:t>
            </a:r>
            <a:r>
              <a:rPr lang="en-US" sz="2600"/>
              <a:t> with any questions</a:t>
            </a:r>
            <a:endParaRPr sz="2600"/>
          </a:p>
          <a:p>
            <a:pPr marL="228600" lvl="0" indent="-242252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US" sz="2600"/>
              <a:t>Non-student hires:</a:t>
            </a:r>
            <a:endParaRPr sz="2600"/>
          </a:p>
          <a:p>
            <a:pPr marL="685800" lvl="1" indent="-242252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00000"/>
              <a:buChar char="•"/>
            </a:pPr>
            <a:r>
              <a:rPr lang="en-US" sz="2600"/>
              <a:t>Work with HR’s talent team to hire non-students who will be labeled hourly, temporary employees</a:t>
            </a:r>
            <a:endParaRPr sz="2600"/>
          </a:p>
          <a:p>
            <a:pPr marL="685800" lvl="1" indent="-242252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00000"/>
              <a:buChar char="•"/>
            </a:pPr>
            <a:r>
              <a:rPr lang="en-US" sz="2600"/>
              <a:t>Email them at </a:t>
            </a:r>
            <a:r>
              <a:rPr lang="en-US" sz="2600" u="sng">
                <a:solidFill>
                  <a:schemeClr val="hlink"/>
                </a:solidFill>
                <a:hlinkClick r:id="rId5"/>
              </a:rPr>
              <a:t>hr-talent@cua.edu</a:t>
            </a:r>
            <a:r>
              <a:rPr lang="en-US" sz="2600"/>
              <a:t> </a:t>
            </a:r>
            <a:endParaRPr sz="2600"/>
          </a:p>
          <a:p>
            <a:pPr marL="228600" lvl="0" indent="-242252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00000"/>
              <a:buChar char="•"/>
            </a:pPr>
            <a:r>
              <a:rPr lang="en-US" sz="2600"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0"/>
                  </a:ext>
                </a:extLst>
              </a:rPr>
              <a:t>Students must at least be paid Federal minimum wage $7.25 hourly</a:t>
            </a:r>
            <a:endParaRPr sz="2600">
              <a:extLst>
                <a:ext uri="http://customooxmlschemas.google.com/">
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1"/>
                </a:ext>
              </a:extLst>
            </a:endParaRPr>
          </a:p>
          <a:p>
            <a:pPr marL="685800" lvl="1" indent="-242252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US" sz="2600"/>
              <a:t>Currently, internal discussion on raising the wage rate</a:t>
            </a:r>
            <a:endParaRPr sz="26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g18ce5537a74_0_0"/>
          <p:cNvSpPr txBox="1">
            <a:spLocks noGrp="1"/>
          </p:cNvSpPr>
          <p:nvPr>
            <p:ph type="body" idx="1"/>
          </p:nvPr>
        </p:nvSpPr>
        <p:spPr>
          <a:xfrm>
            <a:off x="706275" y="1330650"/>
            <a:ext cx="10647600" cy="5097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 lnSpcReduction="20000"/>
          </a:bodyPr>
          <a:lstStyle/>
          <a:p>
            <a:pPr marL="457200" lvl="0" indent="-327977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222222"/>
              </a:buClr>
              <a:buSzPts val="1565"/>
              <a:buFont typeface="Arial"/>
              <a:buChar char="➢"/>
            </a:pPr>
            <a:r>
              <a:rPr lang="en-US" sz="2490">
                <a:solidFill>
                  <a:srgbClr val="222222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If the position is offered to non-students and the position is primarily a teaching position and recognized as such, then they may be exempt from overtime pay and minimum wage. Please check with OGC first as this is a narrow exception for camps</a:t>
            </a:r>
            <a:endParaRPr sz="2490">
              <a:solidFill>
                <a:srgbClr val="222222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marL="457200" lvl="0" indent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 sz="2490">
              <a:solidFill>
                <a:srgbClr val="222222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marL="457200" lvl="0" indent="-327977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222222"/>
              </a:buClr>
              <a:buSzPts val="1565"/>
              <a:buFont typeface="Arial"/>
              <a:buChar char="➢"/>
            </a:pPr>
            <a:r>
              <a:rPr lang="en-US" sz="2490">
                <a:solidFill>
                  <a:srgbClr val="222222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If a counselor is not primarily teaching (has significant administrative tasks), then we must pay minimum wage and count overtime. </a:t>
            </a:r>
            <a:endParaRPr sz="2490">
              <a:solidFill>
                <a:srgbClr val="222222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marL="457200" lvl="0" indent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 sz="2490">
              <a:solidFill>
                <a:srgbClr val="222222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marL="457200" lvl="0" indent="-327977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222222"/>
              </a:buClr>
              <a:buSzPts val="1565"/>
              <a:buFont typeface="Arial"/>
              <a:buChar char="➢"/>
            </a:pPr>
            <a:r>
              <a:rPr lang="en-US" sz="2490">
                <a:solidFill>
                  <a:srgbClr val="222222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For overnight camps, in your offer letters we must add this provision: </a:t>
            </a:r>
            <a:endParaRPr sz="2490">
              <a:solidFill>
                <a:srgbClr val="222222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marL="457200" lvl="0" indent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018"/>
              <a:buNone/>
            </a:pPr>
            <a:r>
              <a:rPr lang="en-US" sz="2490">
                <a:solidFill>
                  <a:srgbClr val="222222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We will assign you to be on duty for 24 hours or more, but we agree to exclude a regularly scheduled and uninterrupted sleeping period of not more than 8 hours per every 24 hour period and these 8 hours are unpaid.  If sleep is interrupted, please record hours worked.  </a:t>
            </a:r>
            <a:endParaRPr sz="2490"/>
          </a:p>
        </p:txBody>
      </p:sp>
      <p:sp>
        <p:nvSpPr>
          <p:cNvPr id="142" name="Google Shape;142;g18ce5537a74_0_0"/>
          <p:cNvSpPr txBox="1">
            <a:spLocks noGrp="1"/>
          </p:cNvSpPr>
          <p:nvPr>
            <p:ph type="title"/>
          </p:nvPr>
        </p:nvSpPr>
        <p:spPr>
          <a:xfrm>
            <a:off x="838200" y="375350"/>
            <a:ext cx="10515600" cy="11088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Overnight camps / Overtime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715</Words>
  <Application>Microsoft Office PowerPoint</Application>
  <PresentationFormat>Widescreen</PresentationFormat>
  <Paragraphs>90</Paragraphs>
  <Slides>13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Arial</vt:lpstr>
      <vt:lpstr>Calibri</vt:lpstr>
      <vt:lpstr>Office Theme</vt:lpstr>
      <vt:lpstr>2023 Camp Coordination Meeting</vt:lpstr>
      <vt:lpstr>Objectives</vt:lpstr>
      <vt:lpstr>Requirements – Camp Coordinators</vt:lpstr>
      <vt:lpstr>Required Forms from Campers</vt:lpstr>
      <vt:lpstr>Required from Counselors</vt:lpstr>
      <vt:lpstr>Background Checks</vt:lpstr>
      <vt:lpstr>I-9 Process</vt:lpstr>
      <vt:lpstr>Summer Hire and Employment</vt:lpstr>
      <vt:lpstr>Overnight camps / Overtime</vt:lpstr>
      <vt:lpstr>Participant Registration &amp; Housing </vt:lpstr>
      <vt:lpstr>Events and Conference Services</vt:lpstr>
      <vt:lpstr>Protection of Minor Training</vt:lpstr>
      <vt:lpstr>Prior to Day 1 of Camp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2023 Camp Coordination Meeting</dc:title>
  <dc:creator>Staudt, Loretta M.</dc:creator>
  <cp:lastModifiedBy>Mullen, Cassandra</cp:lastModifiedBy>
  <cp:revision>1</cp:revision>
  <cp:lastPrinted>2022-11-30T20:33:12Z</cp:lastPrinted>
  <dcterms:created xsi:type="dcterms:W3CDTF">2022-04-28T16:40:23Z</dcterms:created>
  <dcterms:modified xsi:type="dcterms:W3CDTF">2022-11-30T20:33:51Z</dcterms:modified>
</cp:coreProperties>
</file>