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285" r:id="rId3"/>
    <p:sldId id="266" r:id="rId4"/>
    <p:sldId id="300" r:id="rId5"/>
    <p:sldId id="279" r:id="rId6"/>
    <p:sldId id="270" r:id="rId7"/>
    <p:sldId id="281" r:id="rId8"/>
    <p:sldId id="277" r:id="rId9"/>
    <p:sldId id="280" r:id="rId10"/>
    <p:sldId id="278" r:id="rId11"/>
    <p:sldId id="282" r:id="rId12"/>
    <p:sldId id="276" r:id="rId13"/>
    <p:sldId id="283" r:id="rId14"/>
    <p:sldId id="275" r:id="rId15"/>
    <p:sldId id="284" r:id="rId16"/>
    <p:sldId id="271" r:id="rId17"/>
    <p:sldId id="274" r:id="rId18"/>
    <p:sldId id="303" r:id="rId19"/>
    <p:sldId id="304" r:id="rId20"/>
    <p:sldId id="309" r:id="rId21"/>
    <p:sldId id="305" r:id="rId22"/>
    <p:sldId id="306" r:id="rId23"/>
    <p:sldId id="307" r:id="rId24"/>
    <p:sldId id="308" r:id="rId25"/>
    <p:sldId id="302" r:id="rId26"/>
    <p:sldId id="258" r:id="rId27"/>
    <p:sldId id="295" r:id="rId28"/>
    <p:sldId id="286" r:id="rId29"/>
    <p:sldId id="294" r:id="rId30"/>
    <p:sldId id="287" r:id="rId31"/>
    <p:sldId id="296" r:id="rId32"/>
    <p:sldId id="288" r:id="rId33"/>
    <p:sldId id="299" r:id="rId34"/>
    <p:sldId id="267" r:id="rId35"/>
    <p:sldId id="289" r:id="rId36"/>
    <p:sldId id="259" r:id="rId37"/>
    <p:sldId id="293" r:id="rId38"/>
    <p:sldId id="260" r:id="rId39"/>
    <p:sldId id="313" r:id="rId40"/>
    <p:sldId id="314" r:id="rId41"/>
    <p:sldId id="316" r:id="rId42"/>
    <p:sldId id="315" r:id="rId43"/>
    <p:sldId id="310" r:id="rId44"/>
    <p:sldId id="312" r:id="rId45"/>
    <p:sldId id="297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 snapToGrid="0">
      <p:cViewPr varScale="1">
        <p:scale>
          <a:sx n="89" d="100"/>
          <a:sy n="89" d="100"/>
        </p:scale>
        <p:origin x="11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29673-15A4-4ED7-B0A2-2642947ED90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BA63-E438-40D2-BF95-0B7769EFA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an evacuation alarm</a:t>
            </a:r>
            <a:r>
              <a:rPr lang="en-US" baseline="0" dirty="0"/>
              <a:t> goes off, look at who is in the room with you. Are they still there when you have assembled outside the building?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2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Hartke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Pangborn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6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Crough</a:t>
            </a:r>
            <a:r>
              <a:rPr lang="en-US" dirty="0"/>
              <a:t>?</a:t>
            </a:r>
            <a:r>
              <a:rPr lang="en-US" baseline="0" dirty="0"/>
              <a:t> </a:t>
            </a:r>
            <a:r>
              <a:rPr lang="en-US" baseline="0" dirty="0" err="1"/>
              <a:t>Pryz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45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9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not an all inclusive list of Shelter in Place events, just some common ones.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8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Trick</a:t>
            </a:r>
            <a:r>
              <a:rPr lang="en-US" baseline="0" dirty="0"/>
              <a:t> question! All chemicals are different and it depends on the situation. </a:t>
            </a:r>
            <a:r>
              <a:rPr lang="en-US" dirty="0"/>
              <a:t>In many cases, however, an above-ground location is preferable because often chemicals, etc. are heavier than air, and may seep into basements even if the windows are closed.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</a:t>
            </a:r>
            <a:r>
              <a:rPr lang="en-US" baseline="0" dirty="0"/>
              <a:t> this depends on the type of weather. Let’s look at tornadoes.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0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35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reports are</a:t>
            </a:r>
            <a:r>
              <a:rPr lang="en-US" baseline="0" dirty="0"/>
              <a:t> time-sensitive – complete them asap!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working directly</a:t>
            </a:r>
            <a:r>
              <a:rPr lang="en-US" baseline="0" dirty="0"/>
              <a:t> with minors must have a completed background check via HR. These must be redone every three years.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3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evacuate,</a:t>
            </a:r>
            <a:r>
              <a:rPr lang="en-US" baseline="0" dirty="0"/>
              <a:t> stay in your appointed assembly area! Assembly areas are posted in the hallways in each building. If you leave the assembly area before you’re accounted for and dismissed, a firefighter may be sent into a burning building for no reason.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45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Those working directly</a:t>
            </a:r>
            <a:r>
              <a:rPr lang="en-US" baseline="0" dirty="0"/>
              <a:t> with minors must have completed this training. This must be redone annually.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3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a mandatory reporter - don’t make promises you cannot keep.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7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you’re in Opus</a:t>
            </a:r>
            <a:r>
              <a:rPr lang="en-US" baseline="0" dirty="0"/>
              <a:t> Hall and a fire alarm goes off, where is your assembly area?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1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Assembly</a:t>
            </a:r>
            <a:r>
              <a:rPr lang="en-US" baseline="0" dirty="0"/>
              <a:t> areas for Regan, Ryan, and the Mills?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Flather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Centennial Village?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5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Gibbons?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Caldwell?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BA63-E438-40D2-BF95-0B7769EFAE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82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4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5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5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2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8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2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1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E03838-1DD6-49ED-90C4-1B61BD20599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93FE78-F417-47CF-8FA0-25EEF26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terroralert.com/shelterinplac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ts/weather/tornado/preparednes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xlibrary/assets/active_shooter_booklet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ue.org/VE5CA791996/CUAProtectingChildren#Registe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titleix-coord@cua.ed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minuteclinic.com/en/USA/Clinics.aspx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walters@cua.ed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825" y="2489598"/>
            <a:ext cx="6858000" cy="872728"/>
          </a:xfrm>
        </p:spPr>
        <p:txBody>
          <a:bodyPr>
            <a:normAutofit/>
          </a:bodyPr>
          <a:lstStyle/>
          <a:p>
            <a:r>
              <a:rPr lang="en-US" dirty="0"/>
              <a:t>Safety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 Counselors</a:t>
            </a:r>
          </a:p>
        </p:txBody>
      </p:sp>
    </p:spTree>
    <p:extLst>
      <p:ext uri="{BB962C8B-B14F-4D97-AF65-F5344CB8AC3E}">
        <p14:creationId xmlns:p14="http://schemas.microsoft.com/office/powerpoint/2010/main" val="186819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35" y="620360"/>
            <a:ext cx="3382365" cy="56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1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87" y="604135"/>
            <a:ext cx="5305514" cy="56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7" y="617660"/>
            <a:ext cx="7534098" cy="55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5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6" y="600598"/>
            <a:ext cx="6169529" cy="56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91" y="636841"/>
            <a:ext cx="6051759" cy="56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01" y="578522"/>
            <a:ext cx="5576399" cy="56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551334"/>
            <a:ext cx="3600628" cy="56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5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82" y="469490"/>
            <a:ext cx="4842916" cy="59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9" y="558952"/>
            <a:ext cx="4919820" cy="58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54" y="480601"/>
            <a:ext cx="5496692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8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0891" y="4201086"/>
            <a:ext cx="29306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 Evacuate </a:t>
            </a:r>
          </a:p>
          <a:p>
            <a:pPr algn="ctr"/>
            <a:r>
              <a:rPr lang="en-US" sz="3600" dirty="0"/>
              <a:t>or </a:t>
            </a:r>
          </a:p>
          <a:p>
            <a:pPr algn="ctr"/>
            <a:r>
              <a:rPr lang="en-US" sz="3600" dirty="0"/>
              <a:t>Shelter in Place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Emergency </a:t>
            </a:r>
            <a:r>
              <a:rPr lang="en-US" sz="7200" dirty="0"/>
              <a:t>Preparedness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1172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/>
          <a:stretch/>
        </p:blipFill>
        <p:spPr>
          <a:xfrm>
            <a:off x="2243138" y="598498"/>
            <a:ext cx="4238719" cy="57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4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11" y="633022"/>
            <a:ext cx="6649378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68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2" y="1128713"/>
            <a:ext cx="6908968" cy="43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09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/>
          <a:stretch/>
        </p:blipFill>
        <p:spPr>
          <a:xfrm>
            <a:off x="1945275" y="589759"/>
            <a:ext cx="5069887" cy="57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7" y="461548"/>
            <a:ext cx="3048425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r="10700"/>
          <a:stretch/>
        </p:blipFill>
        <p:spPr>
          <a:xfrm>
            <a:off x="2759094" y="4860795"/>
            <a:ext cx="2872226" cy="16725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93" y="295275"/>
            <a:ext cx="2926845" cy="53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2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 in Place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Chemical, Biological, Or Radiological Contaminants</a:t>
            </a:r>
          </a:p>
          <a:p>
            <a:r>
              <a:rPr lang="en-US" sz="3200" b="1" dirty="0"/>
              <a:t>Severe Weather</a:t>
            </a:r>
          </a:p>
          <a:p>
            <a:r>
              <a:rPr lang="en-US" sz="3200" b="1" dirty="0"/>
              <a:t>Active Shooter Or Armed Suspect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143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Chemical, Biological, Or Radiological Contaminants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Best place to go?</a:t>
            </a:r>
          </a:p>
        </p:txBody>
      </p:sp>
    </p:spTree>
    <p:extLst>
      <p:ext uri="{BB962C8B-B14F-4D97-AF65-F5344CB8AC3E}">
        <p14:creationId xmlns:p14="http://schemas.microsoft.com/office/powerpoint/2010/main" val="1672412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Chemical, Biological, Or Radiological Contaminants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hlinkClick r:id="rId3"/>
              </a:rPr>
              <a:t>http://www.nationalterroralert.com/shelterinplace/</a:t>
            </a:r>
            <a:endParaRPr lang="en-US" dirty="0"/>
          </a:p>
          <a:p>
            <a:pPr lvl="1" fontAlgn="base"/>
            <a:r>
              <a:rPr lang="en-US" dirty="0"/>
              <a:t>Go to an interior room without windows that’s above ground level. </a:t>
            </a:r>
          </a:p>
          <a:p>
            <a:pPr lvl="1" fontAlgn="base"/>
            <a:r>
              <a:rPr lang="en-US" dirty="0"/>
              <a:t>Close all windows and exterior doors.</a:t>
            </a:r>
          </a:p>
          <a:p>
            <a:pPr lvl="1" fontAlgn="base"/>
            <a:r>
              <a:rPr lang="en-US" dirty="0"/>
              <a:t>If there is danger of explosion, close the window shades, blinds, or curtains.</a:t>
            </a:r>
          </a:p>
          <a:p>
            <a:pPr lvl="1" fontAlgn="base"/>
            <a:r>
              <a:rPr lang="en-US" dirty="0"/>
              <a:t>Turn off all fans, heating and air conditioning systems.</a:t>
            </a:r>
          </a:p>
        </p:txBody>
      </p:sp>
    </p:spTree>
    <p:extLst>
      <p:ext uri="{BB962C8B-B14F-4D97-AF65-F5344CB8AC3E}">
        <p14:creationId xmlns:p14="http://schemas.microsoft.com/office/powerpoint/2010/main" val="347231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Severe Weather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Best place to go?</a:t>
            </a:r>
          </a:p>
        </p:txBody>
      </p:sp>
    </p:spTree>
    <p:extLst>
      <p:ext uri="{BB962C8B-B14F-4D97-AF65-F5344CB8AC3E}">
        <p14:creationId xmlns:p14="http://schemas.microsoft.com/office/powerpoint/2010/main" val="251827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62962"/>
            <a:ext cx="6798734" cy="1303867"/>
          </a:xfrm>
        </p:spPr>
        <p:txBody>
          <a:bodyPr>
            <a:noAutofit/>
          </a:bodyPr>
          <a:lstStyle/>
          <a:p>
            <a:r>
              <a:rPr lang="en-US" sz="4400" dirty="0"/>
              <a:t>Accounting for missing people in an evacuation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b="1" dirty="0"/>
          </a:p>
          <a:p>
            <a:r>
              <a:rPr lang="en-US" sz="3200" b="1" dirty="0"/>
              <a:t>Do you need to account for anyone?</a:t>
            </a:r>
          </a:p>
          <a:p>
            <a:endParaRPr lang="en-US" sz="3200" b="1" dirty="0"/>
          </a:p>
          <a:p>
            <a:r>
              <a:rPr lang="en-US" sz="3200" b="1" dirty="0"/>
              <a:t>Who needs to account for you?</a:t>
            </a:r>
          </a:p>
        </p:txBody>
      </p:sp>
    </p:spTree>
    <p:extLst>
      <p:ext uri="{BB962C8B-B14F-4D97-AF65-F5344CB8AC3E}">
        <p14:creationId xmlns:p14="http://schemas.microsoft.com/office/powerpoint/2010/main" val="288985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Severe Weather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>
                <a:hlinkClick r:id="rId3"/>
              </a:rPr>
              <a:t>https://www.osha.gov/dts/weather/tornado/preparedness.html</a:t>
            </a:r>
            <a:endParaRPr lang="en-US" dirty="0"/>
          </a:p>
          <a:p>
            <a:pPr lvl="1" fontAlgn="base"/>
            <a:r>
              <a:rPr lang="en-US" dirty="0"/>
              <a:t>Seek a small interior room or hallway on the lowest floor possible</a:t>
            </a:r>
          </a:p>
          <a:p>
            <a:pPr lvl="1" fontAlgn="base"/>
            <a:r>
              <a:rPr lang="en-US" dirty="0"/>
              <a:t>Stay away from doors, windows, and outside walls</a:t>
            </a:r>
          </a:p>
          <a:p>
            <a:pPr lvl="1" fontAlgn="base"/>
            <a:r>
              <a:rPr lang="en-US" dirty="0"/>
              <a:t>Stay in the center of the room, and avoid corners because they attract debris</a:t>
            </a:r>
          </a:p>
          <a:p>
            <a:pPr lvl="1" fontAlgn="base"/>
            <a:r>
              <a:rPr lang="en-US" dirty="0"/>
              <a:t>Rooms constructed with reinforced concrete, brick or block with no windows and a heavy concrete floor or roof system overhead</a:t>
            </a:r>
          </a:p>
          <a:p>
            <a:pPr lvl="1" fontAlgn="base"/>
            <a:r>
              <a:rPr lang="en-US" dirty="0"/>
              <a:t>Avoid auditoriums, cafeterias and gymnasiums that have flat, wide-span roofs.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7588" y="1800672"/>
            <a:ext cx="18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Tornado Example</a:t>
            </a:r>
          </a:p>
        </p:txBody>
      </p:sp>
    </p:spTree>
    <p:extLst>
      <p:ext uri="{BB962C8B-B14F-4D97-AF65-F5344CB8AC3E}">
        <p14:creationId xmlns:p14="http://schemas.microsoft.com/office/powerpoint/2010/main" val="1349835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Active Shooter Or Armed Suspect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Best place to go?</a:t>
            </a:r>
          </a:p>
        </p:txBody>
      </p:sp>
    </p:spTree>
    <p:extLst>
      <p:ext uri="{BB962C8B-B14F-4D97-AF65-F5344CB8AC3E}">
        <p14:creationId xmlns:p14="http://schemas.microsoft.com/office/powerpoint/2010/main" val="1871117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Active Shooter Or Armed Suspect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hlinkClick r:id="rId3"/>
              </a:rPr>
              <a:t>https://www.dhs.gov/xlibrary/assets/active_shooter_booklet.pdf</a:t>
            </a:r>
            <a:endParaRPr lang="en-US" dirty="0"/>
          </a:p>
          <a:p>
            <a:pPr lvl="1" fontAlgn="base"/>
            <a:r>
              <a:rPr lang="en-US" dirty="0"/>
              <a:t>If you are in an office or classroom, stay there and secure the door</a:t>
            </a:r>
          </a:p>
          <a:p>
            <a:pPr lvl="1" fontAlgn="base"/>
            <a:r>
              <a:rPr lang="en-US" dirty="0"/>
              <a:t>If you are in a hallway, get into a room and secure the door</a:t>
            </a:r>
          </a:p>
          <a:p>
            <a:pPr lvl="1" fontAlgn="base"/>
            <a:r>
              <a:rPr lang="en-US" dirty="0"/>
              <a:t>Avoid windows and other highly visible locations</a:t>
            </a:r>
          </a:p>
        </p:txBody>
      </p:sp>
    </p:spTree>
    <p:extLst>
      <p:ext uri="{BB962C8B-B14F-4D97-AF65-F5344CB8AC3E}">
        <p14:creationId xmlns:p14="http://schemas.microsoft.com/office/powerpoint/2010/main" val="4050088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Injuries and Illnesses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When treatment beyond first aid is needed </a:t>
            </a:r>
          </a:p>
        </p:txBody>
      </p:sp>
    </p:spTree>
    <p:extLst>
      <p:ext uri="{BB962C8B-B14F-4D97-AF65-F5344CB8AC3E}">
        <p14:creationId xmlns:p14="http://schemas.microsoft.com/office/powerpoint/2010/main" val="2956243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Illness/Injury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treatment beyond first aid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/>
          <a:lstStyle/>
          <a:p>
            <a:r>
              <a:rPr lang="en-US" b="1" dirty="0"/>
              <a:t>First report of injury for employees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Incident report for non-employees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6140" y="4010025"/>
            <a:ext cx="260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ehs.cua.edu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“Workplace Safety”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67B9B-80B1-414A-B754-CEE1E0EFB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05" y="3546366"/>
            <a:ext cx="4250453" cy="265605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9D7C72F-01EA-4D99-B2A1-45CABED68A27}"/>
              </a:ext>
            </a:extLst>
          </p:cNvPr>
          <p:cNvSpPr/>
          <p:nvPr/>
        </p:nvSpPr>
        <p:spPr>
          <a:xfrm>
            <a:off x="3916646" y="4874393"/>
            <a:ext cx="1959429" cy="1200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8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2" y="587797"/>
            <a:ext cx="6798735" cy="980138"/>
          </a:xfrm>
        </p:spPr>
        <p:txBody>
          <a:bodyPr>
            <a:normAutofit/>
          </a:bodyPr>
          <a:lstStyle/>
          <a:p>
            <a:r>
              <a:rPr lang="en-US" dirty="0"/>
              <a:t>Pre-employment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5876" y="1444110"/>
            <a:ext cx="330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Contact Andrea Daniels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FFC130-A7C3-4B7C-B1EF-1E9A5DD66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33"/>
          <a:stretch/>
        </p:blipFill>
        <p:spPr>
          <a:xfrm>
            <a:off x="1731586" y="2898975"/>
            <a:ext cx="5864968" cy="28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9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“Protecting children from sexual misconduct”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253" y="2741146"/>
            <a:ext cx="6798736" cy="3444997"/>
          </a:xfrm>
        </p:spPr>
        <p:txBody>
          <a:bodyPr>
            <a:normAutofit/>
          </a:bodyPr>
          <a:lstStyle/>
          <a:p>
            <a:pPr lvl="1"/>
            <a:endParaRPr lang="en-US" sz="3500" dirty="0"/>
          </a:p>
          <a:p>
            <a:pPr lvl="1"/>
            <a:endParaRPr lang="en-US" sz="3500" dirty="0"/>
          </a:p>
          <a:p>
            <a:pPr lvl="1"/>
            <a:r>
              <a:rPr lang="en-US" sz="3500" dirty="0"/>
              <a:t>Must be completed prior to the start of camp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09986" y="2741146"/>
            <a:ext cx="6535270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https://learn.ue.org/VE5CA791996/CUAProtectingChildren#Register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3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 understandings: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Identify warning signs</a:t>
            </a:r>
          </a:p>
          <a:p>
            <a:r>
              <a:rPr lang="en-US" sz="2800" dirty="0"/>
              <a:t>Remember who to report misconduct within your department and the reporting requirements</a:t>
            </a:r>
          </a:p>
          <a:p>
            <a:r>
              <a:rPr lang="en-US" sz="2800" dirty="0"/>
              <a:t>Contact the Department of Public Safety for any emergency situation at 202-319-5111</a:t>
            </a:r>
          </a:p>
        </p:txBody>
      </p:sp>
    </p:spTree>
    <p:extLst>
      <p:ext uri="{BB962C8B-B14F-4D97-AF65-F5344CB8AC3E}">
        <p14:creationId xmlns:p14="http://schemas.microsoft.com/office/powerpoint/2010/main" val="2638336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to report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Supervisor</a:t>
            </a:r>
          </a:p>
          <a:p>
            <a:r>
              <a:rPr lang="en-US" b="1" dirty="0"/>
              <a:t>Frank </a:t>
            </a:r>
            <a:r>
              <a:rPr lang="en-US" b="1" dirty="0" err="1"/>
              <a:t>Vinik</a:t>
            </a:r>
            <a:endParaRPr lang="en-US" dirty="0"/>
          </a:p>
          <a:p>
            <a:pPr marL="457200" lvl="1" indent="0">
              <a:buNone/>
            </a:pPr>
            <a:r>
              <a:rPr lang="en-US" b="1" dirty="0"/>
              <a:t>Title IX Coordinator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Leahy 170, Human Resources</a:t>
            </a:r>
            <a:br>
              <a:rPr lang="en-US" b="1" dirty="0"/>
            </a:br>
            <a:r>
              <a:rPr lang="en-US" b="1" dirty="0"/>
              <a:t>tel. 202-319-4177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hlinkClick r:id="rId2"/>
              </a:rPr>
              <a:t>titleix-coord@cua.edu</a:t>
            </a:r>
            <a:r>
              <a:rPr lang="en-US" dirty="0"/>
              <a:t> </a:t>
            </a:r>
          </a:p>
          <a:p>
            <a:r>
              <a:rPr lang="en-US" b="1" dirty="0"/>
              <a:t>DPS ext. 5111 </a:t>
            </a:r>
          </a:p>
        </p:txBody>
      </p:sp>
    </p:spTree>
    <p:extLst>
      <p:ext uri="{BB962C8B-B14F-4D97-AF65-F5344CB8AC3E}">
        <p14:creationId xmlns:p14="http://schemas.microsoft.com/office/powerpoint/2010/main" val="2570635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39FE-0CBB-4FD5-9CF9-9A8A5BB7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17A61-ED33-433A-A041-334B2D141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Health Center is NOT available to camps.</a:t>
            </a:r>
          </a:p>
          <a:p>
            <a:r>
              <a:rPr lang="en-US" dirty="0"/>
              <a:t>Health forms must be immediately available to camp staff to give to emergency responders at any time, but not accessible to others.</a:t>
            </a:r>
          </a:p>
          <a:p>
            <a:r>
              <a:rPr lang="en-US" dirty="0"/>
              <a:t>Call Public Safety for an ambulance, x5111. </a:t>
            </a:r>
          </a:p>
        </p:txBody>
      </p:sp>
    </p:spTree>
    <p:extLst>
      <p:ext uri="{BB962C8B-B14F-4D97-AF65-F5344CB8AC3E}">
        <p14:creationId xmlns:p14="http://schemas.microsoft.com/office/powerpoint/2010/main" val="24024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2130956"/>
          </a:xfrm>
        </p:spPr>
        <p:txBody>
          <a:bodyPr>
            <a:noAutofit/>
          </a:bodyPr>
          <a:lstStyle/>
          <a:p>
            <a:r>
              <a:rPr lang="en-US" sz="6600" dirty="0"/>
              <a:t>Assembly Areas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r="424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499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5ED94-7917-4676-A57A-5F8298C3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Urgent Care Centers in the D.C. Metropolitan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8BD46-6E00-4E93-9168-0EFC9CA36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DC Immediate and Primary Care</a:t>
            </a:r>
          </a:p>
          <a:p>
            <a:pPr marL="0" indent="0">
              <a:buNone/>
            </a:pPr>
            <a:r>
              <a:rPr lang="en-US" sz="1600" dirty="0"/>
              <a:t>Cleveland Park</a:t>
            </a:r>
          </a:p>
          <a:p>
            <a:pPr marL="0" indent="0">
              <a:buNone/>
            </a:pPr>
            <a:r>
              <a:rPr lang="en-US" sz="1600" dirty="0"/>
              <a:t>2902 Porter Street NW</a:t>
            </a:r>
          </a:p>
          <a:p>
            <a:pPr marL="0" indent="0">
              <a:buNone/>
            </a:pPr>
            <a:r>
              <a:rPr lang="en-US" sz="1600" dirty="0"/>
              <a:t>Washington DC 20008</a:t>
            </a:r>
          </a:p>
          <a:p>
            <a:pPr marL="0" indent="0">
              <a:buNone/>
            </a:pPr>
            <a:r>
              <a:rPr lang="en-US" sz="1600" dirty="0"/>
              <a:t>202-525-5287</a:t>
            </a:r>
          </a:p>
          <a:p>
            <a:pPr marL="0" indent="0">
              <a:buNone/>
            </a:pPr>
            <a:r>
              <a:rPr lang="en-US" sz="1600" dirty="0"/>
              <a:t>Hours: M-F 8am-8pm</a:t>
            </a:r>
          </a:p>
          <a:p>
            <a:pPr marL="0" indent="0">
              <a:buNone/>
            </a:pPr>
            <a:r>
              <a:rPr lang="en-US" sz="1600" dirty="0"/>
              <a:t>           Sat/Sun 8am-6pm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3AB0A-2516-4813-9F4E-4173AA5697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Farragut Medical and Travel Care</a:t>
            </a:r>
          </a:p>
          <a:p>
            <a:pPr marL="0" indent="0">
              <a:buNone/>
            </a:pPr>
            <a:r>
              <a:rPr lang="en-US" sz="1500" dirty="0"/>
              <a:t>815 Connecticut Avenue, NW</a:t>
            </a:r>
          </a:p>
          <a:p>
            <a:pPr marL="0" indent="0">
              <a:buNone/>
            </a:pPr>
            <a:r>
              <a:rPr lang="en-US" sz="1500" dirty="0"/>
              <a:t>Washington, DC 20006</a:t>
            </a:r>
          </a:p>
          <a:p>
            <a:pPr marL="0" indent="0">
              <a:buNone/>
            </a:pPr>
            <a:r>
              <a:rPr lang="en-US" sz="1500" dirty="0"/>
              <a:t>202-775-8500</a:t>
            </a:r>
          </a:p>
          <a:p>
            <a:pPr marL="0" indent="0">
              <a:buNone/>
            </a:pPr>
            <a:r>
              <a:rPr lang="en-US" sz="1500" dirty="0"/>
              <a:t>Hours: Monday-Friday 10am-5pm</a:t>
            </a:r>
          </a:p>
          <a:p>
            <a:pPr marL="0" indent="0">
              <a:buNone/>
            </a:pPr>
            <a:r>
              <a:rPr lang="en-US" sz="1500" dirty="0"/>
              <a:t>* walk ins until 4pm only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56718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5ED94-7917-4676-A57A-5F8298C3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Urgent Care Centers in the D.C. Metropolitan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8BD46-6E00-4E93-9168-0EFC9CA36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Medstar </a:t>
            </a:r>
            <a:r>
              <a:rPr lang="en-US" sz="1500" b="1" dirty="0" err="1"/>
              <a:t>PromptCare</a:t>
            </a:r>
            <a:r>
              <a:rPr lang="en-US" sz="1500" b="1" dirty="0"/>
              <a:t>  </a:t>
            </a:r>
          </a:p>
          <a:p>
            <a:pPr marL="0" indent="0">
              <a:buNone/>
            </a:pPr>
            <a:r>
              <a:rPr lang="en-US" sz="1500" dirty="0"/>
              <a:t>Adams Morgan</a:t>
            </a:r>
          </a:p>
          <a:p>
            <a:pPr marL="0" indent="0">
              <a:buNone/>
            </a:pPr>
            <a:r>
              <a:rPr lang="en-US" sz="1500" dirty="0"/>
              <a:t>1805 Columbia Road, NW</a:t>
            </a:r>
          </a:p>
          <a:p>
            <a:pPr marL="0" indent="0">
              <a:buNone/>
            </a:pPr>
            <a:r>
              <a:rPr lang="en-US" sz="1500" dirty="0"/>
              <a:t>Washington DC 20009</a:t>
            </a:r>
          </a:p>
          <a:p>
            <a:pPr marL="0" indent="0">
              <a:buNone/>
            </a:pPr>
            <a:r>
              <a:rPr lang="en-US" sz="1500" dirty="0"/>
              <a:t>202-797-4960</a:t>
            </a:r>
          </a:p>
          <a:p>
            <a:pPr marL="0" indent="0">
              <a:buNone/>
            </a:pPr>
            <a:r>
              <a:rPr lang="en-US" sz="1500" dirty="0"/>
              <a:t>M-F 9am-8pm</a:t>
            </a:r>
          </a:p>
          <a:p>
            <a:pPr marL="0" indent="0">
              <a:buNone/>
            </a:pPr>
            <a:r>
              <a:rPr lang="en-US" sz="1500" dirty="0"/>
              <a:t>Sat/Sun/holidays 9am-8pm</a:t>
            </a:r>
          </a:p>
          <a:p>
            <a:pPr marL="0" indent="0">
              <a:buNone/>
            </a:pPr>
            <a:r>
              <a:rPr lang="en-US" sz="1500" dirty="0" err="1"/>
              <a:t>Medstarhealthcare.prg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*online check-in available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3AB0A-2516-4813-9F4E-4173AA5697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Mid Atlantic Urgent Care Center</a:t>
            </a:r>
          </a:p>
          <a:p>
            <a:pPr marL="0" indent="0">
              <a:buNone/>
            </a:pPr>
            <a:r>
              <a:rPr lang="en-US" sz="1500" dirty="0"/>
              <a:t>3301 Wilson Boulevard</a:t>
            </a:r>
          </a:p>
          <a:p>
            <a:pPr marL="0" indent="0">
              <a:buNone/>
            </a:pPr>
            <a:r>
              <a:rPr lang="en-US" sz="1500" dirty="0" err="1"/>
              <a:t>Arlingtpn</a:t>
            </a:r>
            <a:r>
              <a:rPr lang="en-US" sz="1500" dirty="0"/>
              <a:t> VA 22201</a:t>
            </a:r>
          </a:p>
          <a:p>
            <a:pPr marL="0" indent="0">
              <a:buNone/>
            </a:pPr>
            <a:r>
              <a:rPr lang="en-US" sz="1500" dirty="0"/>
              <a:t>703-243-6720</a:t>
            </a:r>
          </a:p>
          <a:p>
            <a:pPr marL="0" indent="0">
              <a:buNone/>
            </a:pPr>
            <a:r>
              <a:rPr lang="en-US" sz="1500" dirty="0"/>
              <a:t>*near Virginia Square Metro</a:t>
            </a:r>
          </a:p>
          <a:p>
            <a:pPr marL="0" indent="0">
              <a:buNone/>
            </a:pPr>
            <a:r>
              <a:rPr lang="en-US" sz="1500" dirty="0"/>
              <a:t>M-F 9am-7:30pm</a:t>
            </a:r>
          </a:p>
          <a:p>
            <a:pPr marL="0" indent="0">
              <a:buNone/>
            </a:pPr>
            <a:r>
              <a:rPr lang="en-US" sz="1500" dirty="0"/>
              <a:t>Saturday 9am-5:30pm</a:t>
            </a:r>
          </a:p>
          <a:p>
            <a:pPr marL="0" indent="0">
              <a:buNone/>
            </a:pPr>
            <a:r>
              <a:rPr lang="en-US" sz="1500" dirty="0"/>
              <a:t>Sunday 10am-4:30pm</a:t>
            </a:r>
          </a:p>
        </p:txBody>
      </p:sp>
    </p:spTree>
    <p:extLst>
      <p:ext uri="{BB962C8B-B14F-4D97-AF65-F5344CB8AC3E}">
        <p14:creationId xmlns:p14="http://schemas.microsoft.com/office/powerpoint/2010/main" val="3884009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5ED94-7917-4676-A57A-5F8298C3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Urgent Care Centers in the D.C. Metropolitan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8BD46-6E00-4E93-9168-0EFC9CA36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Medics USA</a:t>
            </a:r>
          </a:p>
          <a:p>
            <a:pPr marL="0" indent="0">
              <a:buNone/>
            </a:pPr>
            <a:r>
              <a:rPr lang="en-US" sz="1500" dirty="0"/>
              <a:t>Columbia Heights</a:t>
            </a:r>
          </a:p>
          <a:p>
            <a:pPr marL="0" indent="0">
              <a:buNone/>
            </a:pPr>
            <a:r>
              <a:rPr lang="en-US" sz="1500" dirty="0"/>
              <a:t>2750 14th St. NW</a:t>
            </a:r>
          </a:p>
          <a:p>
            <a:pPr marL="0" indent="0">
              <a:buNone/>
            </a:pPr>
            <a:r>
              <a:rPr lang="en-US" sz="1500" dirty="0"/>
              <a:t>Washington, DC 20009</a:t>
            </a:r>
          </a:p>
          <a:p>
            <a:pPr marL="0" indent="0">
              <a:buNone/>
            </a:pPr>
            <a:r>
              <a:rPr lang="en-US" sz="1500" dirty="0"/>
              <a:t>202-595-8813</a:t>
            </a:r>
          </a:p>
          <a:p>
            <a:pPr marL="0" indent="0">
              <a:buNone/>
            </a:pPr>
            <a:r>
              <a:rPr lang="en-US" sz="1500" dirty="0"/>
              <a:t>Hours: M-F 9am-6pm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3AB0A-2516-4813-9F4E-4173AA5697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Minute Clinic at CVS</a:t>
            </a:r>
          </a:p>
          <a:p>
            <a:pPr marL="0" indent="0">
              <a:buNone/>
            </a:pPr>
            <a:r>
              <a:rPr lang="en-US" sz="1500" dirty="0"/>
              <a:t>for the hours and location of the nearest Minute Clinic please see their web site at:</a:t>
            </a:r>
          </a:p>
          <a:p>
            <a:pPr marL="0" indent="0">
              <a:buNone/>
            </a:pPr>
            <a:r>
              <a:rPr lang="en-US" sz="1500" dirty="0"/>
              <a:t>http://minuteclinic.com/en/USA/Clinics.aspx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B2C59-F37C-4FFB-B627-603FEB21B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Minute Clinic at CVS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the hours and location of the nearest Minute Clinic please see their web site at: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http://minuteclinic.com/en/USA/Clinics.aspx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12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Camper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 NOT carry or administer medication for campers</a:t>
            </a:r>
          </a:p>
          <a:p>
            <a:r>
              <a:rPr lang="en-US" dirty="0"/>
              <a:t>DO say something if you see:</a:t>
            </a:r>
          </a:p>
          <a:p>
            <a:pPr lvl="1"/>
            <a:r>
              <a:rPr lang="en-US" dirty="0"/>
              <a:t>Medication is being shared or distributed.</a:t>
            </a:r>
          </a:p>
          <a:p>
            <a:pPr lvl="1"/>
            <a:r>
              <a:rPr lang="en-US" dirty="0"/>
              <a:t>Campers have brought noticeably more medication than would be needed for the duration of the camp.</a:t>
            </a:r>
          </a:p>
          <a:p>
            <a:pPr lvl="1"/>
            <a:r>
              <a:rPr lang="en-US" dirty="0"/>
              <a:t>Medications (prescription or OTC) are not in their original container, labeled with the Camper’s name, name of the medication, dosage, frequency of administration, and prescribing physician’s name and phone number.</a:t>
            </a:r>
          </a:p>
          <a:p>
            <a:pPr lvl="1"/>
            <a:r>
              <a:rPr lang="en-US" dirty="0"/>
              <a:t>Campers have medication at camp without having completed the “Authorization for Self-Carry and Self-Administration of Medication” form.</a:t>
            </a:r>
          </a:p>
        </p:txBody>
      </p:sp>
    </p:spTree>
    <p:extLst>
      <p:ext uri="{BB962C8B-B14F-4D97-AF65-F5344CB8AC3E}">
        <p14:creationId xmlns:p14="http://schemas.microsoft.com/office/powerpoint/2010/main" val="3950011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6415" r="9755"/>
          <a:stretch/>
        </p:blipFill>
        <p:spPr>
          <a:xfrm>
            <a:off x="661562" y="774409"/>
            <a:ext cx="3971365" cy="51836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1569" r="6308"/>
          <a:stretch/>
        </p:blipFill>
        <p:spPr>
          <a:xfrm>
            <a:off x="4794290" y="860611"/>
            <a:ext cx="3865413" cy="50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91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233" y="2534793"/>
            <a:ext cx="3868520" cy="3447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2. Pre-employment Screening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3. Protecting Minors from Sexual 	Misconduct Training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4. Medical Care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5. Camper Medications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01852" y="2534793"/>
            <a:ext cx="3337560" cy="3447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1. Emergency Preparedness</a:t>
            </a:r>
          </a:p>
          <a:p>
            <a:pPr lvl="1"/>
            <a:r>
              <a:rPr lang="en-US" dirty="0"/>
              <a:t>Evacuation Routes</a:t>
            </a:r>
          </a:p>
          <a:p>
            <a:pPr lvl="1"/>
            <a:r>
              <a:rPr lang="en-US" dirty="0"/>
              <a:t>Shelter in Place Best Practices</a:t>
            </a:r>
          </a:p>
          <a:p>
            <a:pPr lvl="2"/>
            <a:r>
              <a:rPr lang="en-US" dirty="0" err="1"/>
              <a:t>HazMat</a:t>
            </a:r>
            <a:r>
              <a:rPr lang="en-US" dirty="0"/>
              <a:t> Situations</a:t>
            </a:r>
          </a:p>
          <a:p>
            <a:pPr lvl="2"/>
            <a:r>
              <a:rPr lang="en-US" dirty="0"/>
              <a:t>Severe Weather</a:t>
            </a:r>
          </a:p>
          <a:p>
            <a:pPr lvl="2"/>
            <a:r>
              <a:rPr lang="en-US" dirty="0"/>
              <a:t>Active Shooter/Suspect</a:t>
            </a:r>
          </a:p>
          <a:p>
            <a:pPr lvl="1"/>
            <a:r>
              <a:rPr lang="en-US" dirty="0"/>
              <a:t>Injury reporting</a:t>
            </a:r>
          </a:p>
          <a:p>
            <a:pPr lvl="2"/>
            <a:r>
              <a:rPr lang="en-US" dirty="0"/>
              <a:t>Employees</a:t>
            </a:r>
          </a:p>
          <a:p>
            <a:pPr lvl="2"/>
            <a:r>
              <a:rPr lang="en-US" dirty="0"/>
              <a:t>Non-employees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263" y="4338637"/>
            <a:ext cx="3932237" cy="3444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3305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walters@cua.edu</a:t>
            </a:r>
            <a:endParaRPr lang="en-US" dirty="0"/>
          </a:p>
          <a:p>
            <a:r>
              <a:rPr lang="en-US" dirty="0"/>
              <a:t>202-319-5865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4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38" y="754274"/>
            <a:ext cx="5177237" cy="54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8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1" y="1381125"/>
            <a:ext cx="7694919" cy="42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34" y="704850"/>
            <a:ext cx="3650639" cy="55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9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50" y="659854"/>
            <a:ext cx="4023375" cy="55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3" y="639724"/>
            <a:ext cx="7009318" cy="56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06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2811</TotalTime>
  <Words>971</Words>
  <Application>Microsoft Office PowerPoint</Application>
  <PresentationFormat>On-screen Show (4:3)</PresentationFormat>
  <Paragraphs>183</Paragraphs>
  <Slides>46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Garamond</vt:lpstr>
      <vt:lpstr>Organic</vt:lpstr>
      <vt:lpstr>Safety Procedures</vt:lpstr>
      <vt:lpstr>Emergency Preparedness</vt:lpstr>
      <vt:lpstr>Accounting for missing people in an evacuation</vt:lpstr>
      <vt:lpstr>Assembly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Shelter in Place Events </vt:lpstr>
      <vt:lpstr>Chemical, Biological, Or Radiological Contaminants</vt:lpstr>
      <vt:lpstr>Chemical, Biological, Or Radiological Contaminants</vt:lpstr>
      <vt:lpstr>Severe Weather</vt:lpstr>
      <vt:lpstr>Severe Weather </vt:lpstr>
      <vt:lpstr>Active Shooter Or Armed Suspect</vt:lpstr>
      <vt:lpstr>Active Shooter Or Armed Suspect</vt:lpstr>
      <vt:lpstr>Injuries and Illnesses</vt:lpstr>
      <vt:lpstr>Illness/Injury treatment beyond first aid required</vt:lpstr>
      <vt:lpstr>Pre-employment screening</vt:lpstr>
      <vt:lpstr>“Protecting children from sexual misconduct” training</vt:lpstr>
      <vt:lpstr>Key take-away understandings:</vt:lpstr>
      <vt:lpstr>Who to report to?</vt:lpstr>
      <vt:lpstr>Medical Care</vt:lpstr>
      <vt:lpstr>Urgent Care Centers in the D.C. Metropolitan Area</vt:lpstr>
      <vt:lpstr>Urgent Care Centers in the D.C. Metropolitan Area</vt:lpstr>
      <vt:lpstr>Urgent Care Centers in the D.C. Metropolitan Area</vt:lpstr>
      <vt:lpstr>Camper Medications</vt:lpstr>
      <vt:lpstr>PowerPoint Presentation</vt:lpstr>
      <vt:lpstr>Summary</vt:lpstr>
      <vt:lpstr>Questions?</vt:lpstr>
    </vt:vector>
  </TitlesOfParts>
  <Company>The Catholic University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Pre-employment screening</dc:title>
  <dc:creator>Rueger, Stephanie L.</dc:creator>
  <cp:lastModifiedBy>Vin Lacovara</cp:lastModifiedBy>
  <cp:revision>44</cp:revision>
  <dcterms:created xsi:type="dcterms:W3CDTF">2016-05-12T13:30:55Z</dcterms:created>
  <dcterms:modified xsi:type="dcterms:W3CDTF">2019-04-09T17:38:53Z</dcterms:modified>
</cp:coreProperties>
</file>