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Garamond" panose="020204040303010108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mo2B4j6nlN/Q3st5upEnQuWs/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3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ualert.cua.edu/index.cf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reports are time-sensitive – complete them asap! </a:t>
            </a:r>
            <a:endParaRPr/>
          </a:p>
        </p:txBody>
      </p:sp>
      <p:sp>
        <p:nvSpPr>
          <p:cNvPr id="208" name="Google Shape;20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Those working directly with minors must have a completed background check completed via HR. </a:t>
            </a:r>
            <a:endParaRPr dirty="0"/>
          </a:p>
        </p:txBody>
      </p:sp>
      <p:sp>
        <p:nvSpPr>
          <p:cNvPr id="219" name="Google Shape;21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Those working directly with minors must have completed this training. This must be redone annually. </a:t>
            </a:r>
            <a:endParaRPr/>
          </a:p>
          <a:p>
            <a:pPr marL="0" lvl="0" indent="0" algn="l" rtl="0">
              <a:lnSpc>
                <a:spcPct val="100000"/>
              </a:lnSpc>
              <a:spcBef>
                <a:spcPts val="0"/>
              </a:spcBef>
              <a:spcAft>
                <a:spcPts val="0"/>
              </a:spcAft>
              <a:buSzPts val="1400"/>
              <a:buNone/>
            </a:pPr>
            <a:endParaRPr/>
          </a:p>
        </p:txBody>
      </p:sp>
      <p:sp>
        <p:nvSpPr>
          <p:cNvPr id="227" name="Google Shape;22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 are a mandatory reporter - don’t make promises you cannot keep.</a:t>
            </a:r>
            <a:endParaRPr/>
          </a:p>
        </p:txBody>
      </p:sp>
      <p:sp>
        <p:nvSpPr>
          <p:cNvPr id="235" name="Google Shape;23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50">
                <a:solidFill>
                  <a:srgbClr val="2F292B"/>
                </a:solidFill>
                <a:highlight>
                  <a:srgbClr val="F8F5F5"/>
                </a:highlight>
                <a:latin typeface="Arial"/>
                <a:ea typeface="Arial"/>
                <a:cs typeface="Arial"/>
                <a:sym typeface="Arial"/>
              </a:rPr>
              <a:t>Evacuation: For an emergency that would be dangerous to your life and health if you were to stay in your building.  Such as a fire or smoke in the building.  </a:t>
            </a:r>
            <a:endParaRPr sz="1350">
              <a:solidFill>
                <a:srgbClr val="2F292B"/>
              </a:solidFill>
              <a:highlight>
                <a:srgbClr val="F8F5F5"/>
              </a:highlight>
              <a:latin typeface="Arial"/>
              <a:ea typeface="Arial"/>
              <a:cs typeface="Arial"/>
              <a:sym typeface="Arial"/>
            </a:endParaRPr>
          </a:p>
          <a:p>
            <a:pPr marL="0" lvl="0" indent="0" algn="l" rtl="0">
              <a:lnSpc>
                <a:spcPct val="100000"/>
              </a:lnSpc>
              <a:spcBef>
                <a:spcPts val="0"/>
              </a:spcBef>
              <a:spcAft>
                <a:spcPts val="0"/>
              </a:spcAft>
              <a:buSzPts val="1400"/>
              <a:buNone/>
            </a:pPr>
            <a:r>
              <a:rPr lang="en-US" sz="1350">
                <a:solidFill>
                  <a:srgbClr val="2F292B"/>
                </a:solidFill>
                <a:highlight>
                  <a:srgbClr val="F8F5F5"/>
                </a:highlight>
                <a:latin typeface="Arial"/>
                <a:ea typeface="Arial"/>
                <a:cs typeface="Arial"/>
                <a:sym typeface="Arial"/>
              </a:rPr>
              <a:t>Shelter in place:  For an emergency that would put you in danger if you were to leave your building.  Such as a severe weather alert (tornado).</a:t>
            </a:r>
            <a:endParaRPr sz="1350">
              <a:solidFill>
                <a:srgbClr val="2F292B"/>
              </a:solidFill>
              <a:highlight>
                <a:srgbClr val="F8F5F5"/>
              </a:highlight>
              <a:latin typeface="Arial"/>
              <a:ea typeface="Arial"/>
              <a:cs typeface="Arial"/>
              <a:sym typeface="Arial"/>
            </a:endParaRPr>
          </a:p>
          <a:p>
            <a:pPr marL="0" lvl="0" indent="0" algn="l" rtl="0">
              <a:lnSpc>
                <a:spcPct val="100000"/>
              </a:lnSpc>
              <a:spcBef>
                <a:spcPts val="0"/>
              </a:spcBef>
              <a:spcAft>
                <a:spcPts val="0"/>
              </a:spcAft>
              <a:buSzPts val="1400"/>
              <a:buNone/>
            </a:pPr>
            <a:endParaRPr sz="1350">
              <a:solidFill>
                <a:srgbClr val="2F292B"/>
              </a:solidFill>
              <a:highlight>
                <a:srgbClr val="F8F5F5"/>
              </a:highlight>
              <a:latin typeface="Arial"/>
              <a:ea typeface="Arial"/>
              <a:cs typeface="Arial"/>
              <a:sym typeface="Arial"/>
            </a:endParaRPr>
          </a:p>
        </p:txBody>
      </p:sp>
      <p:sp>
        <p:nvSpPr>
          <p:cNvPr id="151" name="Google Shape;15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e77a23a9d_1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e77a23a9d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fe77a23a9d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e77a23a9d_1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e77a23a9d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3400"/>
              </a:spcBef>
              <a:spcAft>
                <a:spcPts val="0"/>
              </a:spcAft>
              <a:buNone/>
            </a:pPr>
            <a:r>
              <a:rPr lang="en-US" sz="1350">
                <a:solidFill>
                  <a:srgbClr val="2F292B"/>
                </a:solidFill>
                <a:highlight>
                  <a:srgbClr val="F8F5F5"/>
                </a:highlight>
                <a:latin typeface="Arial"/>
                <a:ea typeface="Arial"/>
                <a:cs typeface="Arial"/>
                <a:sym typeface="Arial"/>
              </a:rPr>
              <a:t>(User preferences for CUAlert can be verified or updated at any time at </a:t>
            </a:r>
            <a:r>
              <a:rPr lang="en-US" sz="1350" u="sng">
                <a:solidFill>
                  <a:srgbClr val="005E8C"/>
                </a:solidFill>
                <a:highlight>
                  <a:srgbClr val="F8F5F5"/>
                </a:highlight>
                <a:latin typeface="Arial"/>
                <a:ea typeface="Arial"/>
                <a:cs typeface="Arial"/>
                <a:sym typeface="Arial"/>
                <a:hlinkClick r:id="rId3">
                  <a:extLst>
                    <a:ext uri="{A12FA001-AC4F-418D-AE19-62706E023703}">
                      <ahyp:hlinkClr xmlns:ahyp="http://schemas.microsoft.com/office/drawing/2018/hyperlinkcolor" val="tx"/>
                    </a:ext>
                  </a:extLst>
                </a:hlinkClick>
              </a:rPr>
              <a:t>CUAlert.cua.edu</a:t>
            </a:r>
            <a:r>
              <a:rPr lang="en-US" sz="1350">
                <a:solidFill>
                  <a:srgbClr val="2F292B"/>
                </a:solidFill>
                <a:highlight>
                  <a:srgbClr val="F8F5F5"/>
                </a:highlight>
                <a:latin typeface="Arial"/>
                <a:ea typeface="Arial"/>
                <a:cs typeface="Arial"/>
                <a:sym typeface="Arial"/>
              </a:rPr>
              <a:t>.  Use your Catholic University username and password to log in.) </a:t>
            </a:r>
            <a:endParaRPr sz="1350">
              <a:solidFill>
                <a:srgbClr val="2F292B"/>
              </a:solidFill>
              <a:highlight>
                <a:srgbClr val="F8F5F5"/>
              </a:highlight>
              <a:latin typeface="Arial"/>
              <a:ea typeface="Arial"/>
              <a:cs typeface="Arial"/>
              <a:sym typeface="Arial"/>
            </a:endParaRPr>
          </a:p>
          <a:p>
            <a:pPr marL="673100" lvl="0" indent="-314325" algn="l" rtl="0">
              <a:lnSpc>
                <a:spcPct val="115000"/>
              </a:lnSpc>
              <a:spcBef>
                <a:spcPts val="4200"/>
              </a:spcBef>
              <a:spcAft>
                <a:spcPts val="0"/>
              </a:spcAft>
              <a:buClr>
                <a:srgbClr val="2F292B"/>
              </a:buClr>
              <a:buSzPts val="1350"/>
              <a:buChar char="●"/>
            </a:pPr>
            <a:endParaRPr sz="1350">
              <a:solidFill>
                <a:srgbClr val="2F292B"/>
              </a:solidFill>
              <a:highlight>
                <a:srgbClr val="F8F5F5"/>
              </a:highlight>
              <a:latin typeface="Arial"/>
              <a:ea typeface="Arial"/>
              <a:cs typeface="Arial"/>
              <a:sym typeface="Arial"/>
            </a:endParaRPr>
          </a:p>
          <a:p>
            <a:pPr marL="0" lvl="0" indent="0" algn="l" rtl="0">
              <a:spcBef>
                <a:spcPts val="3400"/>
              </a:spcBef>
              <a:spcAft>
                <a:spcPts val="0"/>
              </a:spcAft>
              <a:buNone/>
            </a:pPr>
            <a:endParaRPr/>
          </a:p>
        </p:txBody>
      </p:sp>
      <p:sp>
        <p:nvSpPr>
          <p:cNvPr id="166" name="Google Shape;166;gfe77a23a9d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not an all inclusive list of Shelter in Place events, just some common ones. </a:t>
            </a:r>
            <a:endParaRPr/>
          </a:p>
        </p:txBody>
      </p:sp>
      <p:sp>
        <p:nvSpPr>
          <p:cNvPr id="173" name="Google Shape;173;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e77a23a9d_1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e77a23a9d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fe77a23a9d_1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an evacuation alarm goes off, look at who is in the room with you. Are they still there when you have assembled outside the building?</a:t>
            </a:r>
            <a:endParaRPr/>
          </a:p>
        </p:txBody>
      </p:sp>
      <p:sp>
        <p:nvSpPr>
          <p:cNvPr id="187" name="Google Shape;1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Once you evacuate, stay in your appointed assembly area! Assembly areas are posted in the hallways in each building. If you leave the assembly area before you’re accounted for and dismissed, a firefighter may be sent into a burning building for no reason. </a:t>
            </a:r>
            <a:endParaRPr/>
          </a:p>
        </p:txBody>
      </p:sp>
      <p:sp>
        <p:nvSpPr>
          <p:cNvPr id="194" name="Google Shape;19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48" descr="SD-PanelTitle-GrommetsCombine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48"/>
          <p:cNvSpPr txBox="1">
            <a:spLocks noGrp="1"/>
          </p:cNvSpPr>
          <p:nvPr>
            <p:ph type="ctrTitle"/>
          </p:nvPr>
        </p:nvSpPr>
        <p:spPr>
          <a:xfrm>
            <a:off x="1921934" y="1811863"/>
            <a:ext cx="5308866"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4800"/>
              <a:buFont typeface="Garamon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8"/>
          <p:cNvSpPr txBox="1">
            <a:spLocks noGrp="1"/>
          </p:cNvSpPr>
          <p:nvPr>
            <p:ph type="subTitle" idx="1"/>
          </p:nvPr>
        </p:nvSpPr>
        <p:spPr>
          <a:xfrm>
            <a:off x="1921934" y="3598327"/>
            <a:ext cx="5308866" cy="137765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00"/>
              </a:spcBef>
              <a:spcAft>
                <a:spcPts val="0"/>
              </a:spcAft>
              <a:buSzPts val="2300"/>
              <a:buNone/>
              <a:defRPr sz="20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0" name="Google Shape;20;p48"/>
          <p:cNvSpPr txBox="1">
            <a:spLocks noGrp="1"/>
          </p:cNvSpPr>
          <p:nvPr>
            <p:ph type="dt" idx="10"/>
          </p:nvPr>
        </p:nvSpPr>
        <p:spPr>
          <a:xfrm>
            <a:off x="6065417" y="5054602"/>
            <a:ext cx="673276"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8"/>
          <p:cNvSpPr txBox="1">
            <a:spLocks noGrp="1"/>
          </p:cNvSpPr>
          <p:nvPr>
            <p:ph type="ftr" idx="11"/>
          </p:nvPr>
        </p:nvSpPr>
        <p:spPr>
          <a:xfrm>
            <a:off x="1921934" y="5054602"/>
            <a:ext cx="406486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8"/>
          <p:cNvSpPr txBox="1">
            <a:spLocks noGrp="1"/>
          </p:cNvSpPr>
          <p:nvPr>
            <p:ph type="sldNum" idx="12"/>
          </p:nvPr>
        </p:nvSpPr>
        <p:spPr>
          <a:xfrm>
            <a:off x="6817317" y="5054602"/>
            <a:ext cx="413483"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48"/>
          <p:cNvCxnSpPr/>
          <p:nvPr/>
        </p:nvCxnSpPr>
        <p:spPr>
          <a:xfrm>
            <a:off x="2019825" y="3471329"/>
            <a:ext cx="5113083"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57"/>
          <p:cNvSpPr txBox="1">
            <a:spLocks noGrp="1"/>
          </p:cNvSpPr>
          <p:nvPr>
            <p:ph type="title"/>
          </p:nvPr>
        </p:nvSpPr>
        <p:spPr>
          <a:xfrm>
            <a:off x="1176865" y="1388534"/>
            <a:ext cx="2536798"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7"/>
          <p:cNvSpPr txBox="1">
            <a:spLocks noGrp="1"/>
          </p:cNvSpPr>
          <p:nvPr>
            <p:ph type="body" idx="1"/>
          </p:nvPr>
        </p:nvSpPr>
        <p:spPr>
          <a:xfrm>
            <a:off x="4120062" y="982132"/>
            <a:ext cx="3855539"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83" name="Google Shape;83;p57"/>
          <p:cNvSpPr txBox="1">
            <a:spLocks noGrp="1"/>
          </p:cNvSpPr>
          <p:nvPr>
            <p:ph type="body" idx="2"/>
          </p:nvPr>
        </p:nvSpPr>
        <p:spPr>
          <a:xfrm>
            <a:off x="1176865" y="3031065"/>
            <a:ext cx="2536798"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4" name="Google Shape;84;p57"/>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7"/>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7"/>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87" name="Google Shape;87;p57"/>
          <p:cNvCxnSpPr/>
          <p:nvPr/>
        </p:nvCxnSpPr>
        <p:spPr>
          <a:xfrm>
            <a:off x="1278466" y="2912533"/>
            <a:ext cx="233359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8"/>
        <p:cNvGrpSpPr/>
        <p:nvPr/>
      </p:nvGrpSpPr>
      <p:grpSpPr>
        <a:xfrm>
          <a:off x="0" y="0"/>
          <a:ext cx="0" cy="0"/>
          <a:chOff x="0" y="0"/>
          <a:chExt cx="0" cy="0"/>
        </a:xfrm>
      </p:grpSpPr>
      <p:sp>
        <p:nvSpPr>
          <p:cNvPr id="89" name="Google Shape;89;p58"/>
          <p:cNvSpPr txBox="1">
            <a:spLocks noGrp="1"/>
          </p:cNvSpPr>
          <p:nvPr>
            <p:ph type="title"/>
          </p:nvPr>
        </p:nvSpPr>
        <p:spPr>
          <a:xfrm>
            <a:off x="1176866" y="4815415"/>
            <a:ext cx="6798734"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8"/>
          <p:cNvSpPr>
            <a:spLocks noGrp="1"/>
          </p:cNvSpPr>
          <p:nvPr>
            <p:ph type="pic" idx="2"/>
          </p:nvPr>
        </p:nvSpPr>
        <p:spPr>
          <a:xfrm>
            <a:off x="1026260" y="1032933"/>
            <a:ext cx="7091482" cy="3361269"/>
          </a:xfrm>
          <a:prstGeom prst="roundRect">
            <a:avLst>
              <a:gd name="adj" fmla="val 0"/>
            </a:avLst>
          </a:prstGeom>
          <a:noFill/>
          <a:ln w="57150" cap="flat" cmpd="thickThin">
            <a:solidFill>
              <a:srgbClr val="7F7F7F"/>
            </a:solidFill>
            <a:prstDash val="solid"/>
            <a:round/>
            <a:headEnd type="none" w="sm" len="sm"/>
            <a:tailEnd type="none" w="sm" len="sm"/>
          </a:ln>
        </p:spPr>
      </p:sp>
      <p:sp>
        <p:nvSpPr>
          <p:cNvPr id="91" name="Google Shape;91;p58"/>
          <p:cNvSpPr txBox="1">
            <a:spLocks noGrp="1"/>
          </p:cNvSpPr>
          <p:nvPr>
            <p:ph type="body" idx="1"/>
          </p:nvPr>
        </p:nvSpPr>
        <p:spPr>
          <a:xfrm>
            <a:off x="1176866" y="5382153"/>
            <a:ext cx="6798734"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92" name="Google Shape;92;p58"/>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8"/>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8"/>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sp>
        <p:nvSpPr>
          <p:cNvPr id="96" name="Google Shape;96;p59"/>
          <p:cNvSpPr txBox="1">
            <a:spLocks noGrp="1"/>
          </p:cNvSpPr>
          <p:nvPr>
            <p:ph type="title"/>
          </p:nvPr>
        </p:nvSpPr>
        <p:spPr>
          <a:xfrm>
            <a:off x="1334333" y="982132"/>
            <a:ext cx="6400250"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9"/>
          <p:cNvSpPr txBox="1">
            <a:spLocks noGrp="1"/>
          </p:cNvSpPr>
          <p:nvPr>
            <p:ph type="body" idx="1"/>
          </p:nvPr>
        </p:nvSpPr>
        <p:spPr>
          <a:xfrm>
            <a:off x="1600200" y="3352799"/>
            <a:ext cx="5892798" cy="651933"/>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360"/>
              </a:spcBef>
              <a:spcAft>
                <a:spcPts val="0"/>
              </a:spcAft>
              <a:buSzPts val="2070"/>
              <a:buFont typeface="Garamond"/>
              <a:buNone/>
              <a:defRPr sz="18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98" name="Google Shape;98;p59"/>
          <p:cNvSpPr txBox="1">
            <a:spLocks noGrp="1"/>
          </p:cNvSpPr>
          <p:nvPr>
            <p:ph type="body" idx="2"/>
          </p:nvPr>
        </p:nvSpPr>
        <p:spPr>
          <a:xfrm>
            <a:off x="1176863" y="4343400"/>
            <a:ext cx="6798738"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9" name="Google Shape;99;p59"/>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9"/>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9"/>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59"/>
          <p:cNvSpPr txBox="1"/>
          <p:nvPr/>
        </p:nvSpPr>
        <p:spPr>
          <a:xfrm>
            <a:off x="849969" y="905362"/>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03" name="Google Shape;103;p59"/>
          <p:cNvSpPr txBox="1"/>
          <p:nvPr/>
        </p:nvSpPr>
        <p:spPr>
          <a:xfrm>
            <a:off x="7633503" y="2827870"/>
            <a:ext cx="457319"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04" name="Google Shape;104;p59"/>
          <p:cNvCxnSpPr/>
          <p:nvPr/>
        </p:nvCxnSpPr>
        <p:spPr>
          <a:xfrm>
            <a:off x="1278466" y="4140199"/>
            <a:ext cx="659553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60"/>
          <p:cNvSpPr txBox="1">
            <a:spLocks noGrp="1"/>
          </p:cNvSpPr>
          <p:nvPr>
            <p:ph type="title"/>
          </p:nvPr>
        </p:nvSpPr>
        <p:spPr>
          <a:xfrm>
            <a:off x="1176869" y="3308581"/>
            <a:ext cx="679872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0"/>
          <p:cNvSpPr txBox="1">
            <a:spLocks noGrp="1"/>
          </p:cNvSpPr>
          <p:nvPr>
            <p:ph type="body" idx="1"/>
          </p:nvPr>
        </p:nvSpPr>
        <p:spPr>
          <a:xfrm>
            <a:off x="1176868" y="4777381"/>
            <a:ext cx="6798730"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8" name="Google Shape;108;p60"/>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0"/>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0"/>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61"/>
          <p:cNvSpPr txBox="1">
            <a:spLocks noGrp="1"/>
          </p:cNvSpPr>
          <p:nvPr>
            <p:ph type="title"/>
          </p:nvPr>
        </p:nvSpPr>
        <p:spPr>
          <a:xfrm>
            <a:off x="1409416" y="982132"/>
            <a:ext cx="632516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1"/>
          <p:cNvSpPr txBox="1">
            <a:spLocks noGrp="1"/>
          </p:cNvSpPr>
          <p:nvPr>
            <p:ph type="body" idx="1"/>
          </p:nvPr>
        </p:nvSpPr>
        <p:spPr>
          <a:xfrm>
            <a:off x="1176868" y="3639312"/>
            <a:ext cx="6798730"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4" name="Google Shape;114;p61"/>
          <p:cNvSpPr txBox="1">
            <a:spLocks noGrp="1"/>
          </p:cNvSpPr>
          <p:nvPr>
            <p:ph type="body" idx="2"/>
          </p:nvPr>
        </p:nvSpPr>
        <p:spPr>
          <a:xfrm>
            <a:off x="1176865" y="4529667"/>
            <a:ext cx="6798736"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840"/>
              <a:buNone/>
              <a:defRPr sz="1600">
                <a:solidFill>
                  <a:schemeClr val="dk1"/>
                </a:solidFill>
              </a:defRPr>
            </a:lvl1pPr>
            <a:lvl2pPr marL="914400" lvl="1" indent="-228600" algn="l">
              <a:lnSpc>
                <a:spcPct val="100000"/>
              </a:lnSpc>
              <a:spcBef>
                <a:spcPts val="600"/>
              </a:spcBef>
              <a:spcAft>
                <a:spcPts val="0"/>
              </a:spcAft>
              <a:buSzPts val="1840"/>
              <a:buNone/>
              <a:defRPr sz="16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5" name="Google Shape;115;p61"/>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1"/>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1"/>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61"/>
          <p:cNvSpPr txBox="1"/>
          <p:nvPr/>
        </p:nvSpPr>
        <p:spPr>
          <a:xfrm>
            <a:off x="878060" y="896895"/>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9" name="Google Shape;119;p61"/>
          <p:cNvSpPr txBox="1"/>
          <p:nvPr/>
        </p:nvSpPr>
        <p:spPr>
          <a:xfrm>
            <a:off x="7649796" y="2607728"/>
            <a:ext cx="457319"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20" name="Google Shape;120;p61"/>
          <p:cNvCxnSpPr/>
          <p:nvPr/>
        </p:nvCxnSpPr>
        <p:spPr>
          <a:xfrm>
            <a:off x="1278466" y="3429000"/>
            <a:ext cx="659553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1"/>
        <p:cNvGrpSpPr/>
        <p:nvPr/>
      </p:nvGrpSpPr>
      <p:grpSpPr>
        <a:xfrm>
          <a:off x="0" y="0"/>
          <a:ext cx="0" cy="0"/>
          <a:chOff x="0" y="0"/>
          <a:chExt cx="0" cy="0"/>
        </a:xfrm>
      </p:grpSpPr>
      <p:sp>
        <p:nvSpPr>
          <p:cNvPr id="122" name="Google Shape;122;p62"/>
          <p:cNvSpPr txBox="1">
            <a:spLocks noGrp="1"/>
          </p:cNvSpPr>
          <p:nvPr>
            <p:ph type="title"/>
          </p:nvPr>
        </p:nvSpPr>
        <p:spPr>
          <a:xfrm>
            <a:off x="1176865" y="982131"/>
            <a:ext cx="6798734" cy="22944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2"/>
          <p:cNvSpPr txBox="1">
            <a:spLocks noGrp="1"/>
          </p:cNvSpPr>
          <p:nvPr>
            <p:ph type="body" idx="1"/>
          </p:nvPr>
        </p:nvSpPr>
        <p:spPr>
          <a:xfrm>
            <a:off x="1176868" y="3566160"/>
            <a:ext cx="6798730" cy="90525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4" name="Google Shape;124;p62"/>
          <p:cNvSpPr txBox="1">
            <a:spLocks noGrp="1"/>
          </p:cNvSpPr>
          <p:nvPr>
            <p:ph type="body" idx="2"/>
          </p:nvPr>
        </p:nvSpPr>
        <p:spPr>
          <a:xfrm>
            <a:off x="1176866" y="4470400"/>
            <a:ext cx="6798734"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SzPts val="1840"/>
              <a:buNone/>
              <a:defRPr sz="1600">
                <a:solidFill>
                  <a:schemeClr val="dk1"/>
                </a:solidFill>
              </a:defRPr>
            </a:lvl1pPr>
            <a:lvl2pPr marL="914400" lvl="1" indent="-228600" algn="l">
              <a:lnSpc>
                <a:spcPct val="100000"/>
              </a:lnSpc>
              <a:spcBef>
                <a:spcPts val="600"/>
              </a:spcBef>
              <a:spcAft>
                <a:spcPts val="0"/>
              </a:spcAft>
              <a:buSzPts val="1840"/>
              <a:buNone/>
              <a:defRPr sz="16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5" name="Google Shape;125;p62"/>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62"/>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2"/>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28" name="Google Shape;128;p62"/>
          <p:cNvCxnSpPr/>
          <p:nvPr/>
        </p:nvCxnSpPr>
        <p:spPr>
          <a:xfrm>
            <a:off x="1278469" y="3429000"/>
            <a:ext cx="6606421"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63"/>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0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3"/>
          <p:cNvSpPr txBox="1">
            <a:spLocks noGrp="1"/>
          </p:cNvSpPr>
          <p:nvPr>
            <p:ph type="body" idx="1"/>
          </p:nvPr>
        </p:nvSpPr>
        <p:spPr>
          <a:xfrm rot="5400000">
            <a:off x="2883366" y="783633"/>
            <a:ext cx="3385733" cy="67987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2" name="Google Shape;132;p63"/>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63"/>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3"/>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5" name="Google Shape;135;p63"/>
          <p:cNvCxnSpPr/>
          <p:nvPr/>
        </p:nvCxnSpPr>
        <p:spPr>
          <a:xfrm>
            <a:off x="1278466" y="2354670"/>
            <a:ext cx="660642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64"/>
          <p:cNvSpPr txBox="1">
            <a:spLocks noGrp="1"/>
          </p:cNvSpPr>
          <p:nvPr>
            <p:ph type="title"/>
          </p:nvPr>
        </p:nvSpPr>
        <p:spPr>
          <a:xfrm rot="5400000">
            <a:off x="4681635" y="2581906"/>
            <a:ext cx="4968995" cy="161893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4"/>
          <p:cNvSpPr txBox="1">
            <a:spLocks noGrp="1"/>
          </p:cNvSpPr>
          <p:nvPr>
            <p:ph type="body" idx="1"/>
          </p:nvPr>
        </p:nvSpPr>
        <p:spPr>
          <a:xfrm rot="5400000">
            <a:off x="1150125" y="933615"/>
            <a:ext cx="4968993" cy="4915509"/>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9" name="Google Shape;139;p64"/>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4"/>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4"/>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42" name="Google Shape;142;p64"/>
          <p:cNvCxnSpPr/>
          <p:nvPr/>
        </p:nvCxnSpPr>
        <p:spPr>
          <a:xfrm>
            <a:off x="6245512" y="906873"/>
            <a:ext cx="0" cy="4968993"/>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4"/>
        <p:cNvGrpSpPr/>
        <p:nvPr/>
      </p:nvGrpSpPr>
      <p:grpSpPr>
        <a:xfrm>
          <a:off x="0" y="0"/>
          <a:ext cx="0" cy="0"/>
          <a:chOff x="0" y="0"/>
          <a:chExt cx="0" cy="0"/>
        </a:xfrm>
      </p:grpSpPr>
      <p:sp>
        <p:nvSpPr>
          <p:cNvPr id="25" name="Google Shape;25;p49"/>
          <p:cNvSpPr txBox="1">
            <a:spLocks noGrp="1"/>
          </p:cNvSpPr>
          <p:nvPr>
            <p:ph type="title"/>
          </p:nvPr>
        </p:nvSpPr>
        <p:spPr>
          <a:xfrm>
            <a:off x="1176866" y="906873"/>
            <a:ext cx="6798734" cy="309786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9"/>
          <p:cNvSpPr txBox="1">
            <a:spLocks noGrp="1"/>
          </p:cNvSpPr>
          <p:nvPr>
            <p:ph type="body" idx="1"/>
          </p:nvPr>
        </p:nvSpPr>
        <p:spPr>
          <a:xfrm>
            <a:off x="1176865" y="4275666"/>
            <a:ext cx="6798736" cy="1600202"/>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27" name="Google Shape;27;p49"/>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9"/>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9"/>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0" name="Google Shape;30;p49"/>
          <p:cNvCxnSpPr/>
          <p:nvPr/>
        </p:nvCxnSpPr>
        <p:spPr>
          <a:xfrm>
            <a:off x="1278465" y="4140199"/>
            <a:ext cx="6606425"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cxnSp>
        <p:nvCxnSpPr>
          <p:cNvPr id="32" name="Google Shape;32;p50"/>
          <p:cNvCxnSpPr/>
          <p:nvPr/>
        </p:nvCxnSpPr>
        <p:spPr>
          <a:xfrm>
            <a:off x="1278466" y="2354670"/>
            <a:ext cx="6595533" cy="0"/>
          </a:xfrm>
          <a:prstGeom prst="straightConnector1">
            <a:avLst/>
          </a:prstGeom>
          <a:noFill/>
          <a:ln w="15875" cap="flat" cmpd="sng">
            <a:solidFill>
              <a:schemeClr val="accent1"/>
            </a:solidFill>
            <a:prstDash val="solid"/>
            <a:round/>
            <a:headEnd type="none" w="sm" len="sm"/>
            <a:tailEnd type="none" w="sm" len="sm"/>
          </a:ln>
        </p:spPr>
      </p:cxnSp>
      <p:sp>
        <p:nvSpPr>
          <p:cNvPr id="33" name="Google Shape;33;p50"/>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0"/>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5" name="Google Shape;35;p50"/>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0"/>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0"/>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51"/>
          <p:cNvSpPr txBox="1">
            <a:spLocks noGrp="1"/>
          </p:cNvSpPr>
          <p:nvPr>
            <p:ph type="title"/>
          </p:nvPr>
        </p:nvSpPr>
        <p:spPr>
          <a:xfrm>
            <a:off x="1176865" y="1883832"/>
            <a:ext cx="3632202"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1"/>
          <p:cNvSpPr>
            <a:spLocks noGrp="1"/>
          </p:cNvSpPr>
          <p:nvPr>
            <p:ph type="pic" idx="2"/>
          </p:nvPr>
        </p:nvSpPr>
        <p:spPr>
          <a:xfrm>
            <a:off x="5183069" y="1032933"/>
            <a:ext cx="2929463" cy="4792136"/>
          </a:xfrm>
          <a:prstGeom prst="roundRect">
            <a:avLst>
              <a:gd name="adj" fmla="val 0"/>
            </a:avLst>
          </a:prstGeom>
          <a:noFill/>
          <a:ln w="57150" cap="flat" cmpd="thickThin">
            <a:solidFill>
              <a:srgbClr val="7F7F7F"/>
            </a:solidFill>
            <a:prstDash val="solid"/>
            <a:round/>
            <a:headEnd type="none" w="sm" len="sm"/>
            <a:tailEnd type="none" w="sm" len="sm"/>
          </a:ln>
        </p:spPr>
      </p:sp>
      <p:sp>
        <p:nvSpPr>
          <p:cNvPr id="41" name="Google Shape;41;p51"/>
          <p:cNvSpPr txBox="1">
            <a:spLocks noGrp="1"/>
          </p:cNvSpPr>
          <p:nvPr>
            <p:ph type="body" idx="1"/>
          </p:nvPr>
        </p:nvSpPr>
        <p:spPr>
          <a:xfrm>
            <a:off x="1176865" y="3255432"/>
            <a:ext cx="3632201"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42" name="Google Shape;42;p51"/>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1"/>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1"/>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52"/>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2"/>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2"/>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cxnSp>
        <p:nvCxnSpPr>
          <p:cNvPr id="50" name="Google Shape;50;p53"/>
          <p:cNvCxnSpPr/>
          <p:nvPr/>
        </p:nvCxnSpPr>
        <p:spPr>
          <a:xfrm>
            <a:off x="1278465" y="2356260"/>
            <a:ext cx="6595534" cy="0"/>
          </a:xfrm>
          <a:prstGeom prst="straightConnector1">
            <a:avLst/>
          </a:prstGeom>
          <a:noFill/>
          <a:ln w="15875" cap="flat" cmpd="sng">
            <a:solidFill>
              <a:schemeClr val="accent1"/>
            </a:solidFill>
            <a:prstDash val="solid"/>
            <a:round/>
            <a:headEnd type="none" w="sm" len="sm"/>
            <a:tailEnd type="none" w="sm" len="sm"/>
          </a:ln>
        </p:spPr>
      </p:cxnSp>
      <p:sp>
        <p:nvSpPr>
          <p:cNvPr id="51" name="Google Shape;51;p53"/>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3"/>
          <p:cNvSpPr txBox="1">
            <a:spLocks noGrp="1"/>
          </p:cNvSpPr>
          <p:nvPr>
            <p:ph type="body" idx="1"/>
          </p:nvPr>
        </p:nvSpPr>
        <p:spPr>
          <a:xfrm>
            <a:off x="1179576" y="2487168"/>
            <a:ext cx="3337560" cy="344728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3" name="Google Shape;53;p53"/>
          <p:cNvSpPr txBox="1">
            <a:spLocks noGrp="1"/>
          </p:cNvSpPr>
          <p:nvPr>
            <p:ph type="body" idx="2"/>
          </p:nvPr>
        </p:nvSpPr>
        <p:spPr>
          <a:xfrm>
            <a:off x="4645152" y="2487168"/>
            <a:ext cx="3337560" cy="344728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4" name="Google Shape;54;p53"/>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3"/>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3"/>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54"/>
          <p:cNvSpPr txBox="1">
            <a:spLocks noGrp="1"/>
          </p:cNvSpPr>
          <p:nvPr>
            <p:ph type="title"/>
          </p:nvPr>
        </p:nvSpPr>
        <p:spPr>
          <a:xfrm>
            <a:off x="1176865" y="915337"/>
            <a:ext cx="6798735"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4"/>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4"/>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4"/>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2" name="Google Shape;62;p54"/>
          <p:cNvCxnSpPr/>
          <p:nvPr/>
        </p:nvCxnSpPr>
        <p:spPr>
          <a:xfrm>
            <a:off x="1278466" y="2354670"/>
            <a:ext cx="659553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55"/>
          <p:cNvSpPr txBox="1">
            <a:spLocks noGrp="1"/>
          </p:cNvSpPr>
          <p:nvPr>
            <p:ph type="title"/>
          </p:nvPr>
        </p:nvSpPr>
        <p:spPr>
          <a:xfrm>
            <a:off x="1278465" y="1641413"/>
            <a:ext cx="6595534"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000"/>
              <a:buFont typeface="Garamond"/>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5"/>
          <p:cNvSpPr txBox="1">
            <a:spLocks noGrp="1"/>
          </p:cNvSpPr>
          <p:nvPr>
            <p:ph type="body" idx="1"/>
          </p:nvPr>
        </p:nvSpPr>
        <p:spPr>
          <a:xfrm>
            <a:off x="1278465" y="3734859"/>
            <a:ext cx="6595534" cy="109001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66" name="Google Shape;66;p55"/>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5"/>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55"/>
          <p:cNvCxnSpPr/>
          <p:nvPr/>
        </p:nvCxnSpPr>
        <p:spPr>
          <a:xfrm>
            <a:off x="1278466" y="3599392"/>
            <a:ext cx="6595533"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56"/>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0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6"/>
          <p:cNvSpPr txBox="1">
            <a:spLocks noGrp="1"/>
          </p:cNvSpPr>
          <p:nvPr>
            <p:ph type="body" idx="1"/>
          </p:nvPr>
        </p:nvSpPr>
        <p:spPr>
          <a:xfrm>
            <a:off x="1176868" y="2658533"/>
            <a:ext cx="333756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760"/>
              <a:buNone/>
              <a:defRPr sz="24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73" name="Google Shape;73;p56"/>
          <p:cNvSpPr txBox="1">
            <a:spLocks noGrp="1"/>
          </p:cNvSpPr>
          <p:nvPr>
            <p:ph type="body" idx="2"/>
          </p:nvPr>
        </p:nvSpPr>
        <p:spPr>
          <a:xfrm>
            <a:off x="1176868" y="3243262"/>
            <a:ext cx="3337560" cy="2706624"/>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4" name="Google Shape;74;p56"/>
          <p:cNvSpPr txBox="1">
            <a:spLocks noGrp="1"/>
          </p:cNvSpPr>
          <p:nvPr>
            <p:ph type="body" idx="3"/>
          </p:nvPr>
        </p:nvSpPr>
        <p:spPr>
          <a:xfrm>
            <a:off x="4641832" y="2658533"/>
            <a:ext cx="333756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760"/>
              <a:buNone/>
              <a:defRPr sz="24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75" name="Google Shape;75;p56"/>
          <p:cNvSpPr txBox="1">
            <a:spLocks noGrp="1"/>
          </p:cNvSpPr>
          <p:nvPr>
            <p:ph type="body" idx="4"/>
          </p:nvPr>
        </p:nvSpPr>
        <p:spPr>
          <a:xfrm>
            <a:off x="4641832" y="3243262"/>
            <a:ext cx="3337560" cy="2706624"/>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6" name="Google Shape;76;p56"/>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6"/>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79" name="Google Shape;79;p56"/>
          <p:cNvCxnSpPr/>
          <p:nvPr/>
        </p:nvCxnSpPr>
        <p:spPr>
          <a:xfrm>
            <a:off x="1278466" y="2354670"/>
            <a:ext cx="659553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47" descr="SD-PanelContent-GrommetsCombined.png"/>
          <p:cNvPicPr preferRelativeResize="0"/>
          <p:nvPr/>
        </p:nvPicPr>
        <p:blipFill rotWithShape="1">
          <a:blip r:embed="rId20">
            <a:alphaModFix/>
          </a:blip>
          <a:srcRect/>
          <a:stretch/>
        </p:blipFill>
        <p:spPr>
          <a:xfrm>
            <a:off x="0" y="0"/>
            <a:ext cx="9144000" cy="6858000"/>
          </a:xfrm>
          <a:prstGeom prst="rect">
            <a:avLst/>
          </a:prstGeom>
          <a:noFill/>
          <a:ln>
            <a:noFill/>
          </a:ln>
        </p:spPr>
      </p:pic>
      <p:sp>
        <p:nvSpPr>
          <p:cNvPr id="11" name="Google Shape;11;p47"/>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000"/>
              <a:buFont typeface="Garamond"/>
              <a:buNone/>
              <a:defRPr sz="40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 name="Google Shape;12;p47"/>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47"/>
          <p:cNvSpPr txBox="1">
            <a:spLocks noGrp="1"/>
          </p:cNvSpPr>
          <p:nvPr>
            <p:ph type="dt" idx="10"/>
          </p:nvPr>
        </p:nvSpPr>
        <p:spPr>
          <a:xfrm>
            <a:off x="6356670" y="5960533"/>
            <a:ext cx="1148283"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47"/>
          <p:cNvSpPr txBox="1">
            <a:spLocks noGrp="1"/>
          </p:cNvSpPr>
          <p:nvPr>
            <p:ph type="ftr" idx="11"/>
          </p:nvPr>
        </p:nvSpPr>
        <p:spPr>
          <a:xfrm>
            <a:off x="1176865" y="5960533"/>
            <a:ext cx="5104667"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47"/>
          <p:cNvSpPr txBox="1">
            <a:spLocks noGrp="1"/>
          </p:cNvSpPr>
          <p:nvPr>
            <p:ph type="sldNum" idx="12"/>
          </p:nvPr>
        </p:nvSpPr>
        <p:spPr>
          <a:xfrm>
            <a:off x="7580091" y="5960533"/>
            <a:ext cx="395510"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ue.org/VE5CA791996/CUAProtectingChildr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mejial@cua.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cua-ehs@cua.ed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1266825" y="2489598"/>
            <a:ext cx="6858000" cy="872728"/>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262626"/>
              </a:buClr>
              <a:buSzPts val="4800"/>
              <a:buFont typeface="Garamond"/>
              <a:buNone/>
            </a:pPr>
            <a:r>
              <a:rPr lang="en-US">
                <a:latin typeface="Arial"/>
                <a:ea typeface="Arial"/>
                <a:cs typeface="Arial"/>
                <a:sym typeface="Arial"/>
              </a:rPr>
              <a:t>Safety Procedures</a:t>
            </a:r>
            <a:endParaRPr>
              <a:latin typeface="Arial"/>
              <a:ea typeface="Arial"/>
              <a:cs typeface="Arial"/>
              <a:sym typeface="Arial"/>
            </a:endParaRPr>
          </a:p>
        </p:txBody>
      </p:sp>
      <p:sp>
        <p:nvSpPr>
          <p:cNvPr id="148" name="Google Shape;148;p1"/>
          <p:cNvSpPr txBox="1">
            <a:spLocks noGrp="1"/>
          </p:cNvSpPr>
          <p:nvPr>
            <p:ph type="subTitle" idx="1"/>
          </p:nvPr>
        </p:nvSpPr>
        <p:spPr>
          <a:xfrm>
            <a:off x="1921934" y="3598327"/>
            <a:ext cx="5308866" cy="137765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300"/>
              <a:buNone/>
            </a:pPr>
            <a:r>
              <a:rPr lang="en-US">
                <a:latin typeface="Arial"/>
                <a:ea typeface="Arial"/>
                <a:cs typeface="Arial"/>
                <a:sym typeface="Arial"/>
              </a:rPr>
              <a:t>Summer Counselors</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262626"/>
              </a:buClr>
              <a:buSzPct val="100000"/>
              <a:buFont typeface="Garamond"/>
              <a:buNone/>
            </a:pPr>
            <a:r>
              <a:rPr lang="en-US" b="1">
                <a:latin typeface="Arial"/>
                <a:ea typeface="Arial"/>
                <a:cs typeface="Arial"/>
                <a:sym typeface="Arial"/>
              </a:rPr>
              <a:t>Illness/Injury</a:t>
            </a:r>
            <a:br>
              <a:rPr lang="en-US">
                <a:latin typeface="Arial"/>
                <a:ea typeface="Arial"/>
                <a:cs typeface="Arial"/>
                <a:sym typeface="Arial"/>
              </a:rPr>
            </a:br>
            <a:r>
              <a:rPr lang="en-US">
                <a:latin typeface="Arial"/>
                <a:ea typeface="Arial"/>
                <a:cs typeface="Arial"/>
                <a:sym typeface="Arial"/>
              </a:rPr>
              <a:t>treatment beyond first aid required</a:t>
            </a:r>
            <a:endParaRPr>
              <a:latin typeface="Arial"/>
              <a:ea typeface="Arial"/>
              <a:cs typeface="Arial"/>
              <a:sym typeface="Arial"/>
            </a:endParaRPr>
          </a:p>
        </p:txBody>
      </p:sp>
      <p:sp>
        <p:nvSpPr>
          <p:cNvPr id="211" name="Google Shape;211;p34"/>
          <p:cNvSpPr txBox="1">
            <a:spLocks noGrp="1"/>
          </p:cNvSpPr>
          <p:nvPr>
            <p:ph type="body" idx="1"/>
          </p:nvPr>
        </p:nvSpPr>
        <p:spPr>
          <a:xfrm>
            <a:off x="1179576" y="2487168"/>
            <a:ext cx="3337560" cy="3447288"/>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2760"/>
              <a:buChar char="•"/>
            </a:pPr>
            <a:r>
              <a:rPr lang="en-US" b="1">
                <a:latin typeface="Arial"/>
                <a:ea typeface="Arial"/>
                <a:cs typeface="Arial"/>
                <a:sym typeface="Arial"/>
              </a:rPr>
              <a:t>First report of injury for employees</a:t>
            </a:r>
            <a:endParaRPr>
              <a:latin typeface="Arial"/>
              <a:ea typeface="Arial"/>
              <a:cs typeface="Arial"/>
              <a:sym typeface="Arial"/>
            </a:endParaRPr>
          </a:p>
          <a:p>
            <a:pPr marL="285750" lvl="0" indent="-110490" algn="l" rtl="0">
              <a:lnSpc>
                <a:spcPct val="100000"/>
              </a:lnSpc>
              <a:spcBef>
                <a:spcPts val="1080"/>
              </a:spcBef>
              <a:spcAft>
                <a:spcPts val="0"/>
              </a:spcAft>
              <a:buSzPts val="2760"/>
              <a:buNone/>
            </a:pPr>
            <a:endParaRPr/>
          </a:p>
        </p:txBody>
      </p:sp>
      <p:sp>
        <p:nvSpPr>
          <p:cNvPr id="212" name="Google Shape;212;p34"/>
          <p:cNvSpPr txBox="1">
            <a:spLocks noGrp="1"/>
          </p:cNvSpPr>
          <p:nvPr>
            <p:ph type="body" idx="2"/>
          </p:nvPr>
        </p:nvSpPr>
        <p:spPr>
          <a:xfrm>
            <a:off x="4645152" y="2487168"/>
            <a:ext cx="3337560" cy="3447288"/>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2760"/>
              <a:buChar char="•"/>
            </a:pPr>
            <a:r>
              <a:rPr lang="en-US" b="1">
                <a:latin typeface="Arial"/>
                <a:ea typeface="Arial"/>
                <a:cs typeface="Arial"/>
                <a:sym typeface="Arial"/>
              </a:rPr>
              <a:t>Incident report for non-employees</a:t>
            </a:r>
            <a:endParaRPr>
              <a:latin typeface="Arial"/>
              <a:ea typeface="Arial"/>
              <a:cs typeface="Arial"/>
              <a:sym typeface="Arial"/>
            </a:endParaRPr>
          </a:p>
          <a:p>
            <a:pPr marL="285750" lvl="0" indent="-110490" algn="l" rtl="0">
              <a:lnSpc>
                <a:spcPct val="100000"/>
              </a:lnSpc>
              <a:spcBef>
                <a:spcPts val="1080"/>
              </a:spcBef>
              <a:spcAft>
                <a:spcPts val="0"/>
              </a:spcAft>
              <a:buSzPts val="2760"/>
              <a:buNone/>
            </a:pPr>
            <a:endParaRPr/>
          </a:p>
        </p:txBody>
      </p:sp>
      <p:sp>
        <p:nvSpPr>
          <p:cNvPr id="213" name="Google Shape;213;p34"/>
          <p:cNvSpPr txBox="1"/>
          <p:nvPr/>
        </p:nvSpPr>
        <p:spPr>
          <a:xfrm>
            <a:off x="537700" y="3981725"/>
            <a:ext cx="3651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dk1"/>
                </a:solidFill>
              </a:rPr>
              <a:t>facilities.catholic.edu/ehs/</a:t>
            </a:r>
            <a:endParaRPr sz="1400" i="0" u="none" strike="noStrike" cap="none">
              <a:solidFill>
                <a:srgbClr val="000000"/>
              </a:solidFil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rPr>
              <a:t>   “</a:t>
            </a:r>
            <a:r>
              <a:rPr lang="en-US" sz="2400" i="0" u="none" strike="noStrike" cap="none">
                <a:solidFill>
                  <a:schemeClr val="dk1"/>
                </a:solidFill>
              </a:rPr>
              <a:t>Workplace</a:t>
            </a:r>
            <a:r>
              <a:rPr lang="en-US" sz="2400">
                <a:solidFill>
                  <a:schemeClr val="dk1"/>
                </a:solidFill>
              </a:rPr>
              <a:t> </a:t>
            </a:r>
            <a:r>
              <a:rPr lang="en-US" sz="2400" i="0" u="none" strike="noStrike" cap="none">
                <a:solidFill>
                  <a:schemeClr val="dk1"/>
                </a:solidFill>
              </a:rPr>
              <a:t>Safety</a:t>
            </a:r>
            <a:r>
              <a:rPr lang="en-US" sz="24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pic>
        <p:nvPicPr>
          <p:cNvPr id="214" name="Google Shape;214;p34"/>
          <p:cNvPicPr preferRelativeResize="0"/>
          <p:nvPr/>
        </p:nvPicPr>
        <p:blipFill rotWithShape="1">
          <a:blip r:embed="rId3">
            <a:alphaModFix/>
          </a:blip>
          <a:srcRect/>
          <a:stretch/>
        </p:blipFill>
        <p:spPr>
          <a:xfrm>
            <a:off x="4188705" y="3546366"/>
            <a:ext cx="4250453" cy="2656054"/>
          </a:xfrm>
          <a:prstGeom prst="rect">
            <a:avLst/>
          </a:prstGeom>
          <a:noFill/>
          <a:ln>
            <a:noFill/>
          </a:ln>
        </p:spPr>
      </p:pic>
      <p:sp>
        <p:nvSpPr>
          <p:cNvPr id="215" name="Google Shape;215;p34"/>
          <p:cNvSpPr/>
          <p:nvPr/>
        </p:nvSpPr>
        <p:spPr>
          <a:xfrm>
            <a:off x="3916646" y="4874393"/>
            <a:ext cx="1959429" cy="1200329"/>
          </a:xfrm>
          <a:prstGeom prst="ellipse">
            <a:avLst/>
          </a:prstGeom>
          <a:noFill/>
          <a:ln w="15875" cap="rnd" cmpd="sng">
            <a:solidFill>
              <a:srgbClr val="7C6C4E"/>
            </a:solidFill>
            <a:prstDash val="solid"/>
            <a:round/>
            <a:headEnd type="none" w="sm" len="sm"/>
            <a:tailEnd type="none" w="sm" len="sm"/>
          </a:ln>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1000"/>
                                        <p:tgtEl>
                                          <p:spTgt spid="215"/>
                                        </p:tgtEl>
                                        <p:attrNameLst>
                                          <p:attrName>ppt_w</p:attrName>
                                        </p:attrNameLst>
                                      </p:cBhvr>
                                      <p:tavLst>
                                        <p:tav tm="0">
                                          <p:val>
                                            <p:strVal val="0"/>
                                          </p:val>
                                        </p:tav>
                                        <p:tav tm="100000">
                                          <p:val>
                                            <p:strVal val="#ppt_w"/>
                                          </p:val>
                                        </p:tav>
                                      </p:tavLst>
                                    </p:anim>
                                    <p:anim calcmode="lin" valueType="num">
                                      <p:cBhvr additive="base">
                                        <p:cTn id="13" dur="1000"/>
                                        <p:tgtEl>
                                          <p:spTgt spid="2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1176862" y="587797"/>
            <a:ext cx="6798735" cy="9801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000"/>
              <a:buFont typeface="Garamond"/>
              <a:buNone/>
            </a:pPr>
            <a:r>
              <a:rPr lang="en-US">
                <a:latin typeface="Arial"/>
                <a:ea typeface="Arial"/>
                <a:cs typeface="Arial"/>
                <a:sym typeface="Arial"/>
              </a:rPr>
              <a:t>Pre-employment screening</a:t>
            </a:r>
            <a:endParaRPr>
              <a:latin typeface="Arial"/>
              <a:ea typeface="Arial"/>
              <a:cs typeface="Arial"/>
              <a:sym typeface="Arial"/>
            </a:endParaRPr>
          </a:p>
        </p:txBody>
      </p:sp>
      <p:sp>
        <p:nvSpPr>
          <p:cNvPr id="222" name="Google Shape;222;p35"/>
          <p:cNvSpPr txBox="1"/>
          <p:nvPr/>
        </p:nvSpPr>
        <p:spPr>
          <a:xfrm>
            <a:off x="2925875" y="1444100"/>
            <a:ext cx="3894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rPr>
              <a:t>Contact Andrea Daniels</a:t>
            </a:r>
            <a:endParaRPr sz="1400" i="0" u="none" strike="noStrike" cap="none">
              <a:solidFill>
                <a:srgbClr val="000000"/>
              </a:solidFill>
            </a:endParaRPr>
          </a:p>
        </p:txBody>
      </p:sp>
      <p:pic>
        <p:nvPicPr>
          <p:cNvPr id="223" name="Google Shape;223;p35"/>
          <p:cNvPicPr preferRelativeResize="0"/>
          <p:nvPr/>
        </p:nvPicPr>
        <p:blipFill rotWithShape="1">
          <a:blip r:embed="rId3">
            <a:alphaModFix/>
          </a:blip>
          <a:srcRect b="51033"/>
          <a:stretch/>
        </p:blipFill>
        <p:spPr>
          <a:xfrm>
            <a:off x="1731586" y="2898975"/>
            <a:ext cx="5864968" cy="28587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262626"/>
              </a:buClr>
              <a:buSzPct val="100000"/>
              <a:buFont typeface="Garamond"/>
              <a:buNone/>
            </a:pPr>
            <a:r>
              <a:rPr lang="en-US"/>
              <a:t>“</a:t>
            </a:r>
            <a:r>
              <a:rPr lang="en-US">
                <a:latin typeface="Arial"/>
                <a:ea typeface="Arial"/>
                <a:cs typeface="Arial"/>
                <a:sym typeface="Arial"/>
              </a:rPr>
              <a:t>Protecting children from sexual misconduct” training</a:t>
            </a:r>
            <a:endParaRPr>
              <a:latin typeface="Arial"/>
              <a:ea typeface="Arial"/>
              <a:cs typeface="Arial"/>
              <a:sym typeface="Arial"/>
            </a:endParaRPr>
          </a:p>
        </p:txBody>
      </p:sp>
      <p:sp>
        <p:nvSpPr>
          <p:cNvPr id="230" name="Google Shape;230;p36"/>
          <p:cNvSpPr txBox="1">
            <a:spLocks noGrp="1"/>
          </p:cNvSpPr>
          <p:nvPr>
            <p:ph type="body" idx="1"/>
          </p:nvPr>
        </p:nvSpPr>
        <p:spPr>
          <a:xfrm>
            <a:off x="1078253" y="2741146"/>
            <a:ext cx="6798736" cy="3444997"/>
          </a:xfrm>
          <a:prstGeom prst="rect">
            <a:avLst/>
          </a:prstGeom>
          <a:noFill/>
          <a:ln>
            <a:noFill/>
          </a:ln>
        </p:spPr>
        <p:txBody>
          <a:bodyPr spcFirstLastPara="1" wrap="square" lIns="91425" tIns="45700" rIns="91425" bIns="45700" anchor="t" anchorCtr="0">
            <a:normAutofit/>
          </a:bodyPr>
          <a:lstStyle/>
          <a:p>
            <a:pPr marL="742950" lvl="1" indent="-30162" algn="l" rtl="0">
              <a:lnSpc>
                <a:spcPct val="100000"/>
              </a:lnSpc>
              <a:spcBef>
                <a:spcPts val="0"/>
              </a:spcBef>
              <a:spcAft>
                <a:spcPts val="0"/>
              </a:spcAft>
              <a:buSzPts val="4025"/>
              <a:buNone/>
            </a:pPr>
            <a:endParaRPr sz="3500"/>
          </a:p>
          <a:p>
            <a:pPr marL="742950" lvl="1" indent="-30162" algn="l" rtl="0">
              <a:lnSpc>
                <a:spcPct val="100000"/>
              </a:lnSpc>
              <a:spcBef>
                <a:spcPts val="1300"/>
              </a:spcBef>
              <a:spcAft>
                <a:spcPts val="0"/>
              </a:spcAft>
              <a:buSzPts val="4025"/>
              <a:buNone/>
            </a:pPr>
            <a:endParaRPr sz="3500"/>
          </a:p>
          <a:p>
            <a:pPr marL="742950" lvl="1" indent="-285750" algn="l" rtl="0">
              <a:lnSpc>
                <a:spcPct val="100000"/>
              </a:lnSpc>
              <a:spcBef>
                <a:spcPts val="1300"/>
              </a:spcBef>
              <a:spcAft>
                <a:spcPts val="0"/>
              </a:spcAft>
              <a:buSzPts val="4025"/>
              <a:buChar char="•"/>
            </a:pPr>
            <a:r>
              <a:rPr lang="en-US" sz="3500">
                <a:latin typeface="Arial"/>
                <a:ea typeface="Arial"/>
                <a:cs typeface="Arial"/>
                <a:sym typeface="Arial"/>
              </a:rPr>
              <a:t>Must be completed </a:t>
            </a:r>
            <a:r>
              <a:rPr lang="en-US" sz="3500" b="1" u="sng">
                <a:latin typeface="Arial"/>
                <a:ea typeface="Arial"/>
                <a:cs typeface="Arial"/>
                <a:sym typeface="Arial"/>
              </a:rPr>
              <a:t>prior</a:t>
            </a:r>
            <a:r>
              <a:rPr lang="en-US" sz="3500">
                <a:latin typeface="Arial"/>
                <a:ea typeface="Arial"/>
                <a:cs typeface="Arial"/>
                <a:sym typeface="Arial"/>
              </a:rPr>
              <a:t> to the start of camp</a:t>
            </a:r>
            <a:r>
              <a:rPr lang="en-US" sz="3500"/>
              <a:t>.</a:t>
            </a:r>
            <a:endParaRPr/>
          </a:p>
          <a:p>
            <a:pPr marL="0" lvl="0" indent="0" algn="l" rtl="0">
              <a:lnSpc>
                <a:spcPct val="100000"/>
              </a:lnSpc>
              <a:spcBef>
                <a:spcPts val="1080"/>
              </a:spcBef>
              <a:spcAft>
                <a:spcPts val="0"/>
              </a:spcAft>
              <a:buSzPts val="2760"/>
              <a:buNone/>
            </a:pPr>
            <a:endParaRPr/>
          </a:p>
          <a:p>
            <a:pPr marL="285750" lvl="0" indent="-110490" algn="l" rtl="0">
              <a:lnSpc>
                <a:spcPct val="100000"/>
              </a:lnSpc>
              <a:spcBef>
                <a:spcPts val="1080"/>
              </a:spcBef>
              <a:spcAft>
                <a:spcPts val="0"/>
              </a:spcAft>
              <a:buSzPts val="2760"/>
              <a:buNone/>
            </a:pPr>
            <a:endParaRPr/>
          </a:p>
        </p:txBody>
      </p:sp>
      <p:sp>
        <p:nvSpPr>
          <p:cNvPr id="231" name="Google Shape;231;p36"/>
          <p:cNvSpPr/>
          <p:nvPr/>
        </p:nvSpPr>
        <p:spPr>
          <a:xfrm>
            <a:off x="1209975" y="2741150"/>
            <a:ext cx="6798900" cy="1077300"/>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155CC"/>
              </a:buClr>
              <a:buSzPts val="3200"/>
              <a:buFont typeface="Arial"/>
              <a:buNone/>
            </a:pPr>
            <a:r>
              <a:rPr lang="en-US" sz="3200" b="0" i="0" u="sng" strike="noStrike" cap="none">
                <a:solidFill>
                  <a:schemeClr val="hlink"/>
                </a:solidFill>
                <a:latin typeface="Arial"/>
                <a:ea typeface="Arial"/>
                <a:cs typeface="Arial"/>
                <a:sym typeface="Arial"/>
                <a:hlinkClick r:id="rId3"/>
              </a:rPr>
              <a:t>https://learn.ue.org/VE5CA791996/CUAProtectingChildren</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1155CC"/>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000"/>
              <a:buFont typeface="Garamond"/>
              <a:buNone/>
            </a:pPr>
            <a:r>
              <a:rPr lang="en-US">
                <a:latin typeface="Arial"/>
                <a:ea typeface="Arial"/>
                <a:cs typeface="Arial"/>
                <a:sym typeface="Arial"/>
              </a:rPr>
              <a:t>Key Takeaways:</a:t>
            </a:r>
            <a:endParaRPr>
              <a:latin typeface="Arial"/>
              <a:ea typeface="Arial"/>
              <a:cs typeface="Arial"/>
              <a:sym typeface="Arial"/>
            </a:endParaRPr>
          </a:p>
        </p:txBody>
      </p:sp>
      <p:sp>
        <p:nvSpPr>
          <p:cNvPr id="238" name="Google Shape;238;p37"/>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3220"/>
              <a:buChar char="•"/>
            </a:pPr>
            <a:r>
              <a:rPr lang="en-US" sz="2800">
                <a:latin typeface="Arial"/>
                <a:ea typeface="Arial"/>
                <a:cs typeface="Arial"/>
                <a:sym typeface="Arial"/>
              </a:rPr>
              <a:t>Identify warning signs.</a:t>
            </a:r>
            <a:endParaRPr>
              <a:latin typeface="Arial"/>
              <a:ea typeface="Arial"/>
              <a:cs typeface="Arial"/>
              <a:sym typeface="Arial"/>
            </a:endParaRPr>
          </a:p>
          <a:p>
            <a:pPr marL="285750" lvl="0" indent="-285750" algn="l" rtl="0">
              <a:lnSpc>
                <a:spcPct val="100000"/>
              </a:lnSpc>
              <a:spcBef>
                <a:spcPts val="1160"/>
              </a:spcBef>
              <a:spcAft>
                <a:spcPts val="0"/>
              </a:spcAft>
              <a:buSzPts val="3220"/>
              <a:buChar char="•"/>
            </a:pPr>
            <a:r>
              <a:rPr lang="en-US" sz="2800">
                <a:latin typeface="Arial"/>
                <a:ea typeface="Arial"/>
                <a:cs typeface="Arial"/>
                <a:sym typeface="Arial"/>
              </a:rPr>
              <a:t>Remember who to report misconduct within your department and the reporting requirements.</a:t>
            </a:r>
            <a:endParaRPr>
              <a:latin typeface="Arial"/>
              <a:ea typeface="Arial"/>
              <a:cs typeface="Arial"/>
              <a:sym typeface="Arial"/>
            </a:endParaRPr>
          </a:p>
          <a:p>
            <a:pPr marL="285750" lvl="0" indent="-285750" algn="l" rtl="0">
              <a:lnSpc>
                <a:spcPct val="100000"/>
              </a:lnSpc>
              <a:spcBef>
                <a:spcPts val="1160"/>
              </a:spcBef>
              <a:spcAft>
                <a:spcPts val="0"/>
              </a:spcAft>
              <a:buSzPts val="3220"/>
              <a:buChar char="•"/>
            </a:pPr>
            <a:r>
              <a:rPr lang="en-US" sz="2800">
                <a:latin typeface="Arial"/>
                <a:ea typeface="Arial"/>
                <a:cs typeface="Arial"/>
                <a:sym typeface="Arial"/>
              </a:rPr>
              <a:t>Contact the Department of Public Safety for any emergency situation at 202-319-5111.</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000"/>
              <a:buFont typeface="Garamond"/>
              <a:buNone/>
            </a:pPr>
            <a:r>
              <a:rPr lang="en-US">
                <a:latin typeface="Arial"/>
                <a:ea typeface="Arial"/>
                <a:cs typeface="Arial"/>
                <a:sym typeface="Arial"/>
              </a:rPr>
              <a:t>Who to report to</a:t>
            </a:r>
            <a:r>
              <a:rPr lang="en-US"/>
              <a:t>?</a:t>
            </a:r>
            <a:endParaRPr/>
          </a:p>
        </p:txBody>
      </p:sp>
      <p:sp>
        <p:nvSpPr>
          <p:cNvPr id="244" name="Google Shape;244;p38"/>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2760"/>
              <a:buChar char="•"/>
            </a:pPr>
            <a:r>
              <a:rPr lang="en-US" b="1" dirty="0">
                <a:latin typeface="Arial"/>
                <a:ea typeface="Arial"/>
                <a:cs typeface="Arial"/>
                <a:sym typeface="Arial"/>
              </a:rPr>
              <a:t>Supervisor</a:t>
            </a:r>
            <a:endParaRPr dirty="0">
              <a:latin typeface="Arial"/>
              <a:ea typeface="Arial"/>
              <a:cs typeface="Arial"/>
              <a:sym typeface="Arial"/>
            </a:endParaRPr>
          </a:p>
          <a:p>
            <a:pPr marL="285750" lvl="0" indent="-285750" algn="l" rtl="0">
              <a:lnSpc>
                <a:spcPct val="100000"/>
              </a:lnSpc>
              <a:spcBef>
                <a:spcPts val="1080"/>
              </a:spcBef>
              <a:spcAft>
                <a:spcPts val="0"/>
              </a:spcAft>
              <a:buSzPts val="2760"/>
              <a:buChar char="•"/>
            </a:pPr>
            <a:r>
              <a:rPr lang="en-US" b="1" dirty="0">
                <a:latin typeface="Arial"/>
                <a:ea typeface="Arial"/>
                <a:cs typeface="Arial"/>
                <a:sym typeface="Arial"/>
              </a:rPr>
              <a:t>Lou Mejia</a:t>
            </a:r>
            <a:endParaRPr dirty="0">
              <a:latin typeface="Arial"/>
              <a:ea typeface="Arial"/>
              <a:cs typeface="Arial"/>
              <a:sym typeface="Arial"/>
            </a:endParaRPr>
          </a:p>
          <a:p>
            <a:pPr marL="457200" lvl="1" indent="0" algn="l" rtl="0">
              <a:lnSpc>
                <a:spcPct val="100000"/>
              </a:lnSpc>
              <a:spcBef>
                <a:spcPts val="1000"/>
              </a:spcBef>
              <a:spcAft>
                <a:spcPts val="0"/>
              </a:spcAft>
              <a:buSzPts val="2300"/>
              <a:buNone/>
            </a:pPr>
            <a:r>
              <a:rPr lang="en-US" b="1" dirty="0">
                <a:latin typeface="Arial"/>
                <a:ea typeface="Arial"/>
                <a:cs typeface="Arial"/>
                <a:sym typeface="Arial"/>
              </a:rPr>
              <a:t>Director of Compliance</a:t>
            </a:r>
            <a:br>
              <a:rPr lang="en-US" dirty="0">
                <a:latin typeface="Arial"/>
                <a:ea typeface="Arial"/>
                <a:cs typeface="Arial"/>
                <a:sym typeface="Arial"/>
              </a:rPr>
            </a:br>
            <a:r>
              <a:rPr lang="en-US" b="1" dirty="0">
                <a:latin typeface="Arial"/>
                <a:ea typeface="Arial"/>
                <a:cs typeface="Arial"/>
                <a:sym typeface="Arial"/>
              </a:rPr>
              <a:t>Leahy 200</a:t>
            </a:r>
            <a:br>
              <a:rPr lang="en-US" b="1" dirty="0">
                <a:latin typeface="Arial"/>
                <a:ea typeface="Arial"/>
                <a:cs typeface="Arial"/>
                <a:sym typeface="Arial"/>
              </a:rPr>
            </a:br>
            <a:r>
              <a:rPr lang="en-US" b="1" dirty="0">
                <a:latin typeface="Arial"/>
                <a:ea typeface="Arial"/>
                <a:cs typeface="Arial"/>
                <a:sym typeface="Arial"/>
              </a:rPr>
              <a:t>tel. 202-319-6104</a:t>
            </a:r>
            <a:endParaRPr dirty="0">
              <a:latin typeface="Arial"/>
              <a:ea typeface="Arial"/>
              <a:cs typeface="Arial"/>
              <a:sym typeface="Arial"/>
            </a:endParaRPr>
          </a:p>
          <a:p>
            <a:pPr marL="457200" lvl="1" indent="0" algn="l" rtl="0">
              <a:lnSpc>
                <a:spcPct val="100000"/>
              </a:lnSpc>
              <a:spcBef>
                <a:spcPts val="1000"/>
              </a:spcBef>
              <a:spcAft>
                <a:spcPts val="0"/>
              </a:spcAft>
              <a:buSzPts val="2300"/>
              <a:buNone/>
            </a:pPr>
            <a:r>
              <a:rPr lang="en-US" b="1" u="sng" dirty="0">
                <a:solidFill>
                  <a:schemeClr val="hlink"/>
                </a:solidFill>
                <a:latin typeface="Arial"/>
                <a:ea typeface="Arial"/>
                <a:cs typeface="Arial"/>
                <a:sym typeface="Arial"/>
                <a:hlinkClick r:id="rId3"/>
              </a:rPr>
              <a:t>mejial@cua.edu</a:t>
            </a:r>
            <a:r>
              <a:rPr lang="en-US" dirty="0">
                <a:latin typeface="Arial"/>
                <a:ea typeface="Arial"/>
                <a:cs typeface="Arial"/>
                <a:sym typeface="Arial"/>
              </a:rPr>
              <a:t> </a:t>
            </a:r>
            <a:endParaRPr dirty="0">
              <a:latin typeface="Arial"/>
              <a:ea typeface="Arial"/>
              <a:cs typeface="Arial"/>
              <a:sym typeface="Arial"/>
            </a:endParaRPr>
          </a:p>
          <a:p>
            <a:pPr marL="285750" lvl="0" indent="-285750" algn="l" rtl="0">
              <a:lnSpc>
                <a:spcPct val="100000"/>
              </a:lnSpc>
              <a:spcBef>
                <a:spcPts val="1080"/>
              </a:spcBef>
              <a:spcAft>
                <a:spcPts val="0"/>
              </a:spcAft>
              <a:buSzPts val="2760"/>
              <a:buChar char="•"/>
            </a:pPr>
            <a:r>
              <a:rPr lang="en-US" b="1" dirty="0">
                <a:latin typeface="Arial"/>
                <a:ea typeface="Arial"/>
                <a:cs typeface="Arial"/>
                <a:sym typeface="Arial"/>
              </a:rPr>
              <a:t>DPS ext. 5111 </a:t>
            </a:r>
            <a:endParaRPr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000"/>
              <a:buFont typeface="Garamond"/>
              <a:buNone/>
            </a:pPr>
            <a:r>
              <a:rPr lang="en-US"/>
              <a:t>Medical Care</a:t>
            </a:r>
            <a:endParaRPr/>
          </a:p>
        </p:txBody>
      </p:sp>
      <p:sp>
        <p:nvSpPr>
          <p:cNvPr id="250" name="Google Shape;250;p39"/>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2760"/>
              <a:buChar char="•"/>
            </a:pPr>
            <a:r>
              <a:rPr lang="en-US"/>
              <a:t>Student Health Center is NOT available to camps.</a:t>
            </a:r>
            <a:endParaRPr/>
          </a:p>
          <a:p>
            <a:pPr marL="285750" lvl="0" indent="-285750" algn="l" rtl="0">
              <a:lnSpc>
                <a:spcPct val="100000"/>
              </a:lnSpc>
              <a:spcBef>
                <a:spcPts val="1080"/>
              </a:spcBef>
              <a:spcAft>
                <a:spcPts val="0"/>
              </a:spcAft>
              <a:buSzPts val="2760"/>
              <a:buChar char="•"/>
            </a:pPr>
            <a:r>
              <a:rPr lang="en-US"/>
              <a:t>Health forms must be immediately available to camp staff to give to emergency responders at any time, but not accessible to others.</a:t>
            </a:r>
            <a:endParaRPr/>
          </a:p>
          <a:p>
            <a:pPr marL="285750" lvl="0" indent="-285750" algn="l" rtl="0">
              <a:lnSpc>
                <a:spcPct val="100000"/>
              </a:lnSpc>
              <a:spcBef>
                <a:spcPts val="1080"/>
              </a:spcBef>
              <a:spcAft>
                <a:spcPts val="0"/>
              </a:spcAft>
              <a:buSzPts val="2760"/>
              <a:buChar char="•"/>
            </a:pPr>
            <a:r>
              <a:rPr lang="en-US"/>
              <a:t>Call Public Safety for an ambulance, x5111.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000"/>
              <a:buFont typeface="Garamond"/>
              <a:buNone/>
            </a:pPr>
            <a:r>
              <a:rPr lang="en-US">
                <a:latin typeface="Arial"/>
                <a:ea typeface="Arial"/>
                <a:cs typeface="Arial"/>
                <a:sym typeface="Arial"/>
              </a:rPr>
              <a:t>Camper Medications</a:t>
            </a:r>
            <a:endParaRPr>
              <a:latin typeface="Arial"/>
              <a:ea typeface="Arial"/>
              <a:cs typeface="Arial"/>
              <a:sym typeface="Arial"/>
            </a:endParaRPr>
          </a:p>
        </p:txBody>
      </p:sp>
      <p:sp>
        <p:nvSpPr>
          <p:cNvPr id="256" name="Google Shape;256;p43"/>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rmAutofit fontScale="85000" lnSpcReduction="20000"/>
          </a:bodyPr>
          <a:lstStyle/>
          <a:p>
            <a:pPr marL="285750" lvl="0" indent="-272605" algn="l" rtl="0">
              <a:lnSpc>
                <a:spcPct val="100000"/>
              </a:lnSpc>
              <a:spcBef>
                <a:spcPts val="0"/>
              </a:spcBef>
              <a:spcAft>
                <a:spcPts val="0"/>
              </a:spcAft>
              <a:buSzPct val="115000"/>
              <a:buChar char="•"/>
            </a:pPr>
            <a:r>
              <a:rPr lang="en-US">
                <a:latin typeface="Arial"/>
                <a:ea typeface="Arial"/>
                <a:cs typeface="Arial"/>
                <a:sym typeface="Arial"/>
              </a:rPr>
              <a:t>DO NOT carry or administer medication for campers</a:t>
            </a:r>
            <a:endParaRPr>
              <a:latin typeface="Arial"/>
              <a:ea typeface="Arial"/>
              <a:cs typeface="Arial"/>
              <a:sym typeface="Arial"/>
            </a:endParaRPr>
          </a:p>
          <a:p>
            <a:pPr marL="285750" lvl="0" indent="-272605" algn="l" rtl="0">
              <a:lnSpc>
                <a:spcPct val="100000"/>
              </a:lnSpc>
              <a:spcBef>
                <a:spcPts val="1008"/>
              </a:spcBef>
              <a:spcAft>
                <a:spcPts val="0"/>
              </a:spcAft>
              <a:buSzPct val="115000"/>
              <a:buChar char="•"/>
            </a:pPr>
            <a:r>
              <a:rPr lang="en-US">
                <a:latin typeface="Arial"/>
                <a:ea typeface="Arial"/>
                <a:cs typeface="Arial"/>
                <a:sym typeface="Arial"/>
              </a:rPr>
              <a:t>DO say something if you see:</a:t>
            </a:r>
            <a:endParaRPr>
              <a:latin typeface="Arial"/>
              <a:ea typeface="Arial"/>
              <a:cs typeface="Arial"/>
              <a:sym typeface="Arial"/>
            </a:endParaRPr>
          </a:p>
          <a:p>
            <a:pPr marL="742950" lvl="1" indent="-274796" algn="l" rtl="0">
              <a:lnSpc>
                <a:spcPct val="100000"/>
              </a:lnSpc>
              <a:spcBef>
                <a:spcPts val="940"/>
              </a:spcBef>
              <a:spcAft>
                <a:spcPts val="0"/>
              </a:spcAft>
              <a:buSzPct val="115000"/>
              <a:buChar char="•"/>
            </a:pPr>
            <a:r>
              <a:rPr lang="en-US">
                <a:latin typeface="Arial"/>
                <a:ea typeface="Arial"/>
                <a:cs typeface="Arial"/>
                <a:sym typeface="Arial"/>
              </a:rPr>
              <a:t>Medication is being shared or distributed.</a:t>
            </a:r>
            <a:endParaRPr>
              <a:latin typeface="Arial"/>
              <a:ea typeface="Arial"/>
              <a:cs typeface="Arial"/>
              <a:sym typeface="Arial"/>
            </a:endParaRPr>
          </a:p>
          <a:p>
            <a:pPr marL="742950" lvl="1" indent="-274796" algn="l" rtl="0">
              <a:lnSpc>
                <a:spcPct val="100000"/>
              </a:lnSpc>
              <a:spcBef>
                <a:spcPts val="940"/>
              </a:spcBef>
              <a:spcAft>
                <a:spcPts val="0"/>
              </a:spcAft>
              <a:buSzPct val="115000"/>
              <a:buChar char="•"/>
            </a:pPr>
            <a:r>
              <a:rPr lang="en-US">
                <a:latin typeface="Arial"/>
                <a:ea typeface="Arial"/>
                <a:cs typeface="Arial"/>
                <a:sym typeface="Arial"/>
              </a:rPr>
              <a:t>Campers have brought noticeably more medication than would be needed for the duration of the camp.</a:t>
            </a:r>
            <a:endParaRPr>
              <a:latin typeface="Arial"/>
              <a:ea typeface="Arial"/>
              <a:cs typeface="Arial"/>
              <a:sym typeface="Arial"/>
            </a:endParaRPr>
          </a:p>
          <a:p>
            <a:pPr marL="742950" lvl="1" indent="-274796" algn="l" rtl="0">
              <a:lnSpc>
                <a:spcPct val="100000"/>
              </a:lnSpc>
              <a:spcBef>
                <a:spcPts val="940"/>
              </a:spcBef>
              <a:spcAft>
                <a:spcPts val="0"/>
              </a:spcAft>
              <a:buSzPct val="115000"/>
              <a:buChar char="•"/>
            </a:pPr>
            <a:r>
              <a:rPr lang="en-US">
                <a:latin typeface="Arial"/>
                <a:ea typeface="Arial"/>
                <a:cs typeface="Arial"/>
                <a:sym typeface="Arial"/>
              </a:rPr>
              <a:t>Medications (prescription or OTC) are not in their original container, labeled with the Camper’s name, name of the medication, dosage, frequency of administration, and prescribing physician’s name and phone number.</a:t>
            </a:r>
            <a:endParaRPr>
              <a:latin typeface="Arial"/>
              <a:ea typeface="Arial"/>
              <a:cs typeface="Arial"/>
              <a:sym typeface="Arial"/>
            </a:endParaRPr>
          </a:p>
          <a:p>
            <a:pPr marL="742950" lvl="1" indent="-274796" algn="l" rtl="0">
              <a:lnSpc>
                <a:spcPct val="100000"/>
              </a:lnSpc>
              <a:spcBef>
                <a:spcPts val="940"/>
              </a:spcBef>
              <a:spcAft>
                <a:spcPts val="0"/>
              </a:spcAft>
              <a:buSzPct val="115000"/>
              <a:buChar char="•"/>
            </a:pPr>
            <a:r>
              <a:rPr lang="en-US">
                <a:latin typeface="Arial"/>
                <a:ea typeface="Arial"/>
                <a:cs typeface="Arial"/>
                <a:sym typeface="Arial"/>
              </a:rPr>
              <a:t>Campers have medication at camp without having completed the “Authorization for Self-Carry and Self-Administration of Medication” form.</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4" descr="Screen Clipping"/>
          <p:cNvPicPr preferRelativeResize="0"/>
          <p:nvPr/>
        </p:nvPicPr>
        <p:blipFill rotWithShape="1">
          <a:blip r:embed="rId3">
            <a:alphaModFix/>
          </a:blip>
          <a:srcRect l="7491" t="6415" r="9755"/>
          <a:stretch/>
        </p:blipFill>
        <p:spPr>
          <a:xfrm>
            <a:off x="661562" y="774409"/>
            <a:ext cx="3971365" cy="5183673"/>
          </a:xfrm>
          <a:prstGeom prst="rect">
            <a:avLst/>
          </a:prstGeom>
          <a:noFill/>
          <a:ln>
            <a:noFill/>
          </a:ln>
        </p:spPr>
      </p:pic>
      <p:pic>
        <p:nvPicPr>
          <p:cNvPr id="262" name="Google Shape;262;p44" descr="Screen Clipping"/>
          <p:cNvPicPr preferRelativeResize="0"/>
          <p:nvPr/>
        </p:nvPicPr>
        <p:blipFill rotWithShape="1">
          <a:blip r:embed="rId4">
            <a:alphaModFix/>
          </a:blip>
          <a:srcRect l="8834" t="1569" r="6306"/>
          <a:stretch/>
        </p:blipFill>
        <p:spPr>
          <a:xfrm>
            <a:off x="4794290" y="860611"/>
            <a:ext cx="3865413" cy="50974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1176866" y="915337"/>
            <a:ext cx="6798734"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000"/>
              <a:buFont typeface="Garamond"/>
              <a:buNone/>
            </a:pPr>
            <a:r>
              <a:rPr lang="en-US"/>
              <a:t>Summary</a:t>
            </a:r>
            <a:endParaRPr/>
          </a:p>
        </p:txBody>
      </p:sp>
      <p:sp>
        <p:nvSpPr>
          <p:cNvPr id="268" name="Google Shape;268;p45"/>
          <p:cNvSpPr txBox="1">
            <a:spLocks noGrp="1"/>
          </p:cNvSpPr>
          <p:nvPr>
            <p:ph type="body" idx="1"/>
          </p:nvPr>
        </p:nvSpPr>
        <p:spPr>
          <a:xfrm>
            <a:off x="4576233" y="2534793"/>
            <a:ext cx="3868520" cy="344728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760"/>
              <a:buNone/>
            </a:pPr>
            <a:r>
              <a:rPr lang="en-US" sz="2200" b="1">
                <a:latin typeface="Arial"/>
                <a:ea typeface="Arial"/>
                <a:cs typeface="Arial"/>
                <a:sym typeface="Arial"/>
              </a:rPr>
              <a:t>2. Pre-employment Screening</a:t>
            </a:r>
            <a:endParaRPr sz="2200">
              <a:latin typeface="Arial"/>
              <a:ea typeface="Arial"/>
              <a:cs typeface="Arial"/>
              <a:sym typeface="Arial"/>
            </a:endParaRPr>
          </a:p>
          <a:p>
            <a:pPr marL="0" lvl="0" indent="0" algn="l" rtl="0">
              <a:lnSpc>
                <a:spcPct val="100000"/>
              </a:lnSpc>
              <a:spcBef>
                <a:spcPts val="1008"/>
              </a:spcBef>
              <a:spcAft>
                <a:spcPts val="0"/>
              </a:spcAft>
              <a:buSzPts val="2760"/>
              <a:buNone/>
            </a:pPr>
            <a:r>
              <a:rPr lang="en-US" sz="2200" b="1">
                <a:latin typeface="Arial"/>
                <a:ea typeface="Arial"/>
                <a:cs typeface="Arial"/>
                <a:sym typeface="Arial"/>
              </a:rPr>
              <a:t>3. Protecting Minors from  Sexual Misconduct Training</a:t>
            </a:r>
            <a:endParaRPr sz="2200">
              <a:latin typeface="Arial"/>
              <a:ea typeface="Arial"/>
              <a:cs typeface="Arial"/>
              <a:sym typeface="Arial"/>
            </a:endParaRPr>
          </a:p>
          <a:p>
            <a:pPr marL="0" lvl="0" indent="0" algn="l" rtl="0">
              <a:lnSpc>
                <a:spcPct val="100000"/>
              </a:lnSpc>
              <a:spcBef>
                <a:spcPts val="1008"/>
              </a:spcBef>
              <a:spcAft>
                <a:spcPts val="0"/>
              </a:spcAft>
              <a:buSzPts val="2760"/>
              <a:buNone/>
            </a:pPr>
            <a:r>
              <a:rPr lang="en-US" sz="2200" b="1">
                <a:latin typeface="Arial"/>
                <a:ea typeface="Arial"/>
                <a:cs typeface="Arial"/>
                <a:sym typeface="Arial"/>
              </a:rPr>
              <a:t>4. Medical Care</a:t>
            </a:r>
            <a:endParaRPr sz="2200" b="1">
              <a:latin typeface="Arial"/>
              <a:ea typeface="Arial"/>
              <a:cs typeface="Arial"/>
              <a:sym typeface="Arial"/>
            </a:endParaRPr>
          </a:p>
          <a:p>
            <a:pPr marL="0" lvl="0" indent="0" algn="l" rtl="0">
              <a:lnSpc>
                <a:spcPct val="100000"/>
              </a:lnSpc>
              <a:spcBef>
                <a:spcPts val="1008"/>
              </a:spcBef>
              <a:spcAft>
                <a:spcPts val="0"/>
              </a:spcAft>
              <a:buSzPts val="2760"/>
              <a:buNone/>
            </a:pPr>
            <a:r>
              <a:rPr lang="en-US" sz="2200" b="1">
                <a:latin typeface="Arial"/>
                <a:ea typeface="Arial"/>
                <a:cs typeface="Arial"/>
                <a:sym typeface="Arial"/>
              </a:rPr>
              <a:t>5. Camper Medications</a:t>
            </a:r>
            <a:endParaRPr sz="2200">
              <a:latin typeface="Arial"/>
              <a:ea typeface="Arial"/>
              <a:cs typeface="Arial"/>
              <a:sym typeface="Arial"/>
            </a:endParaRPr>
          </a:p>
          <a:p>
            <a:pPr marL="285750" lvl="0" indent="-136779" algn="l" rtl="0">
              <a:lnSpc>
                <a:spcPct val="100000"/>
              </a:lnSpc>
              <a:spcBef>
                <a:spcPts val="1008"/>
              </a:spcBef>
              <a:spcAft>
                <a:spcPts val="0"/>
              </a:spcAft>
              <a:buSzPts val="2760"/>
              <a:buNone/>
            </a:pPr>
            <a:endParaRPr/>
          </a:p>
        </p:txBody>
      </p:sp>
      <p:sp>
        <p:nvSpPr>
          <p:cNvPr id="269" name="Google Shape;269;p45"/>
          <p:cNvSpPr txBox="1">
            <a:spLocks noGrp="1"/>
          </p:cNvSpPr>
          <p:nvPr>
            <p:ph type="body" idx="2"/>
          </p:nvPr>
        </p:nvSpPr>
        <p:spPr>
          <a:xfrm>
            <a:off x="1101852" y="2534793"/>
            <a:ext cx="3337560" cy="344728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760"/>
              <a:buNone/>
            </a:pPr>
            <a:r>
              <a:rPr lang="en-US" b="1">
                <a:latin typeface="Arial"/>
                <a:ea typeface="Arial"/>
                <a:cs typeface="Arial"/>
                <a:sym typeface="Arial"/>
              </a:rPr>
              <a:t>1. </a:t>
            </a:r>
            <a:r>
              <a:rPr lang="en-US" sz="2200" b="1">
                <a:latin typeface="Arial"/>
                <a:ea typeface="Arial"/>
                <a:cs typeface="Arial"/>
                <a:sym typeface="Arial"/>
              </a:rPr>
              <a:t>Emergency  Preparedness</a:t>
            </a:r>
            <a:endParaRPr sz="2200" b="1">
              <a:latin typeface="Arial"/>
              <a:ea typeface="Arial"/>
              <a:cs typeface="Arial"/>
              <a:sym typeface="Arial"/>
            </a:endParaRPr>
          </a:p>
          <a:p>
            <a:pPr marL="457200" lvl="0" indent="-314325" algn="l" rtl="0">
              <a:spcBef>
                <a:spcPts val="360"/>
              </a:spcBef>
              <a:spcAft>
                <a:spcPts val="0"/>
              </a:spcAft>
              <a:buClr>
                <a:srgbClr val="2F292B"/>
              </a:buClr>
              <a:buSzPts val="1350"/>
              <a:buChar char="●"/>
            </a:pPr>
            <a:r>
              <a:rPr lang="en-US" sz="1350">
                <a:solidFill>
                  <a:srgbClr val="2F292B"/>
                </a:solidFill>
                <a:highlight>
                  <a:srgbClr val="F8F5F5"/>
                </a:highlight>
                <a:latin typeface="Arial"/>
                <a:ea typeface="Arial"/>
                <a:cs typeface="Arial"/>
                <a:sym typeface="Arial"/>
              </a:rPr>
              <a:t>Emergency Response-DPS</a:t>
            </a:r>
            <a:endParaRPr sz="1350">
              <a:solidFill>
                <a:srgbClr val="2F292B"/>
              </a:solidFill>
              <a:highlight>
                <a:srgbClr val="F8F5F5"/>
              </a:highlight>
              <a:latin typeface="Arial"/>
              <a:ea typeface="Arial"/>
              <a:cs typeface="Arial"/>
              <a:sym typeface="Arial"/>
            </a:endParaRPr>
          </a:p>
          <a:p>
            <a:pPr marL="457200" lvl="0" indent="-314325" algn="l" rtl="0">
              <a:spcBef>
                <a:spcPts val="0"/>
              </a:spcBef>
              <a:spcAft>
                <a:spcPts val="0"/>
              </a:spcAft>
              <a:buClr>
                <a:srgbClr val="2F292B"/>
              </a:buClr>
              <a:buSzPts val="1350"/>
              <a:buFont typeface="Arial"/>
              <a:buChar char="●"/>
            </a:pPr>
            <a:r>
              <a:rPr lang="en-US" sz="1350">
                <a:solidFill>
                  <a:srgbClr val="2F292B"/>
                </a:solidFill>
                <a:highlight>
                  <a:srgbClr val="F8F5F5"/>
                </a:highlight>
                <a:latin typeface="Arial"/>
                <a:ea typeface="Arial"/>
                <a:cs typeface="Arial"/>
                <a:sym typeface="Arial"/>
              </a:rPr>
              <a:t>Evacuation Emergency</a:t>
            </a:r>
            <a:endParaRPr/>
          </a:p>
          <a:p>
            <a:pPr marL="457200" lvl="0" indent="-314325" algn="l" rtl="0">
              <a:spcBef>
                <a:spcPts val="0"/>
              </a:spcBef>
              <a:spcAft>
                <a:spcPts val="0"/>
              </a:spcAft>
              <a:buClr>
                <a:srgbClr val="2F292B"/>
              </a:buClr>
              <a:buSzPts val="1350"/>
              <a:buFont typeface="Arial"/>
              <a:buChar char="●"/>
            </a:pPr>
            <a:r>
              <a:rPr lang="en-US" sz="1350">
                <a:solidFill>
                  <a:srgbClr val="2F292B"/>
                </a:solidFill>
                <a:highlight>
                  <a:srgbClr val="F8F5F5"/>
                </a:highlight>
                <a:latin typeface="Arial"/>
                <a:ea typeface="Arial"/>
                <a:cs typeface="Arial"/>
                <a:sym typeface="Arial"/>
              </a:rPr>
              <a:t>Shelter-in-Place Emergency</a:t>
            </a:r>
            <a:endParaRPr sz="1350">
              <a:solidFill>
                <a:srgbClr val="2F292B"/>
              </a:solidFill>
              <a:highlight>
                <a:srgbClr val="F8F5F5"/>
              </a:highlight>
              <a:latin typeface="Arial"/>
              <a:ea typeface="Arial"/>
              <a:cs typeface="Arial"/>
              <a:sym typeface="Arial"/>
            </a:endParaRPr>
          </a:p>
          <a:p>
            <a:pPr marL="457200" lvl="0" indent="-314325" algn="l" rtl="0">
              <a:spcBef>
                <a:spcPts val="0"/>
              </a:spcBef>
              <a:spcAft>
                <a:spcPts val="0"/>
              </a:spcAft>
              <a:buClr>
                <a:srgbClr val="2F292B"/>
              </a:buClr>
              <a:buSzPts val="1350"/>
              <a:buFont typeface="Arial"/>
              <a:buChar char="●"/>
            </a:pPr>
            <a:r>
              <a:rPr lang="en-US" sz="1350">
                <a:solidFill>
                  <a:srgbClr val="2F292B"/>
                </a:solidFill>
                <a:highlight>
                  <a:srgbClr val="F8F5F5"/>
                </a:highlight>
                <a:latin typeface="Arial"/>
                <a:ea typeface="Arial"/>
                <a:cs typeface="Arial"/>
                <a:sym typeface="Arial"/>
              </a:rPr>
              <a:t>Injury Illness Reporting</a:t>
            </a:r>
            <a:endParaRPr sz="1350">
              <a:solidFill>
                <a:srgbClr val="2F292B"/>
              </a:solidFill>
              <a:highlight>
                <a:srgbClr val="F8F5F5"/>
              </a:highlight>
              <a:latin typeface="Arial"/>
              <a:ea typeface="Arial"/>
              <a:cs typeface="Arial"/>
              <a:sym typeface="Arial"/>
            </a:endParaRPr>
          </a:p>
          <a:p>
            <a:pPr marL="914400" lvl="0" indent="-314325" algn="l" rtl="0">
              <a:spcBef>
                <a:spcPts val="0"/>
              </a:spcBef>
              <a:spcAft>
                <a:spcPts val="0"/>
              </a:spcAft>
              <a:buClr>
                <a:srgbClr val="2F292B"/>
              </a:buClr>
              <a:buSzPts val="1350"/>
              <a:buFont typeface="Arial"/>
              <a:buChar char="❏"/>
            </a:pPr>
            <a:r>
              <a:rPr lang="en-US" sz="1350">
                <a:solidFill>
                  <a:srgbClr val="2F292B"/>
                </a:solidFill>
                <a:highlight>
                  <a:srgbClr val="F8F5F5"/>
                </a:highlight>
                <a:latin typeface="Arial"/>
                <a:ea typeface="Arial"/>
                <a:cs typeface="Arial"/>
                <a:sym typeface="Arial"/>
              </a:rPr>
              <a:t>Employees</a:t>
            </a:r>
            <a:endParaRPr sz="1350">
              <a:solidFill>
                <a:srgbClr val="2F292B"/>
              </a:solidFill>
              <a:highlight>
                <a:srgbClr val="F8F5F5"/>
              </a:highlight>
              <a:latin typeface="Arial"/>
              <a:ea typeface="Arial"/>
              <a:cs typeface="Arial"/>
              <a:sym typeface="Arial"/>
            </a:endParaRPr>
          </a:p>
          <a:p>
            <a:pPr marL="914400" lvl="0" indent="-314325" algn="l" rtl="0">
              <a:spcBef>
                <a:spcPts val="0"/>
              </a:spcBef>
              <a:spcAft>
                <a:spcPts val="0"/>
              </a:spcAft>
              <a:buClr>
                <a:srgbClr val="2F292B"/>
              </a:buClr>
              <a:buSzPts val="1350"/>
              <a:buFont typeface="Arial"/>
              <a:buChar char="❏"/>
            </a:pPr>
            <a:r>
              <a:rPr lang="en-US" sz="1350">
                <a:solidFill>
                  <a:srgbClr val="2F292B"/>
                </a:solidFill>
                <a:highlight>
                  <a:srgbClr val="F8F5F5"/>
                </a:highlight>
                <a:latin typeface="Arial"/>
                <a:ea typeface="Arial"/>
                <a:cs typeface="Arial"/>
                <a:sym typeface="Arial"/>
              </a:rPr>
              <a:t>Non-Employees</a:t>
            </a:r>
            <a:endParaRPr sz="1350">
              <a:solidFill>
                <a:srgbClr val="2F292B"/>
              </a:solidFill>
              <a:highlight>
                <a:srgbClr val="F8F5F5"/>
              </a:highlight>
              <a:latin typeface="Arial"/>
              <a:ea typeface="Arial"/>
              <a:cs typeface="Arial"/>
              <a:sym typeface="Arial"/>
            </a:endParaRPr>
          </a:p>
          <a:p>
            <a:pPr marL="285750" lvl="0" indent="-136779" algn="l" rtl="0">
              <a:lnSpc>
                <a:spcPct val="100000"/>
              </a:lnSpc>
              <a:spcBef>
                <a:spcPts val="1008"/>
              </a:spcBef>
              <a:spcAft>
                <a:spcPts val="0"/>
              </a:spcAft>
              <a:buSzPts val="276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ctrTitle"/>
          </p:nvPr>
        </p:nvSpPr>
        <p:spPr>
          <a:xfrm>
            <a:off x="1921934" y="1811863"/>
            <a:ext cx="5308866"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4800"/>
              <a:buFont typeface="Garamond"/>
              <a:buNone/>
            </a:pPr>
            <a:r>
              <a:rPr lang="en-US">
                <a:latin typeface="Arial"/>
                <a:ea typeface="Arial"/>
                <a:cs typeface="Arial"/>
                <a:sym typeface="Arial"/>
              </a:rPr>
              <a:t>Questions?</a:t>
            </a:r>
            <a:endParaRPr>
              <a:latin typeface="Arial"/>
              <a:ea typeface="Arial"/>
              <a:cs typeface="Arial"/>
              <a:sym typeface="Arial"/>
            </a:endParaRPr>
          </a:p>
        </p:txBody>
      </p:sp>
      <p:sp>
        <p:nvSpPr>
          <p:cNvPr id="275" name="Google Shape;275;p46"/>
          <p:cNvSpPr txBox="1">
            <a:spLocks noGrp="1"/>
          </p:cNvSpPr>
          <p:nvPr>
            <p:ph type="subTitle" idx="1"/>
          </p:nvPr>
        </p:nvSpPr>
        <p:spPr>
          <a:xfrm>
            <a:off x="1921934" y="3598327"/>
            <a:ext cx="5308866" cy="1377651"/>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300"/>
              <a:buNone/>
            </a:pPr>
            <a:r>
              <a:rPr lang="en-US" u="sng">
                <a:solidFill>
                  <a:schemeClr val="hlink"/>
                </a:solidFill>
                <a:latin typeface="Arial"/>
                <a:ea typeface="Arial"/>
                <a:cs typeface="Arial"/>
                <a:sym typeface="Arial"/>
                <a:hlinkClick r:id="rId3"/>
              </a:rPr>
              <a:t>cua-ehs@cua.edu</a:t>
            </a:r>
            <a:endParaRPr>
              <a:latin typeface="Arial"/>
              <a:ea typeface="Arial"/>
              <a:cs typeface="Arial"/>
              <a:sym typeface="Arial"/>
            </a:endParaRPr>
          </a:p>
          <a:p>
            <a:pPr marL="0" lvl="0" indent="0" algn="ctr" rtl="0">
              <a:lnSpc>
                <a:spcPct val="100000"/>
              </a:lnSpc>
              <a:spcBef>
                <a:spcPts val="1000"/>
              </a:spcBef>
              <a:spcAft>
                <a:spcPts val="0"/>
              </a:spcAft>
              <a:buSzPts val="23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p:nvPr/>
        </p:nvSpPr>
        <p:spPr>
          <a:xfrm>
            <a:off x="1176875" y="4201075"/>
            <a:ext cx="69168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i="0" u="none" strike="noStrike" cap="none">
                <a:solidFill>
                  <a:schemeClr val="dk1"/>
                </a:solidFill>
              </a:rPr>
              <a:t> Evacuate </a:t>
            </a:r>
            <a:endParaRPr sz="1400" i="0" u="none" strike="noStrike" cap="none">
              <a:solidFill>
                <a:srgbClr val="000000"/>
              </a:solidFill>
            </a:endParaRPr>
          </a:p>
          <a:p>
            <a:pPr marL="0" marR="0" lvl="0" indent="0" algn="ctr" rtl="0">
              <a:lnSpc>
                <a:spcPct val="100000"/>
              </a:lnSpc>
              <a:spcBef>
                <a:spcPts val="0"/>
              </a:spcBef>
              <a:spcAft>
                <a:spcPts val="0"/>
              </a:spcAft>
              <a:buClr>
                <a:srgbClr val="000000"/>
              </a:buClr>
              <a:buSzPts val="3600"/>
              <a:buFont typeface="Arial"/>
              <a:buNone/>
            </a:pPr>
            <a:r>
              <a:rPr lang="en-US" sz="3600" i="0" u="none" strike="noStrike" cap="none">
                <a:solidFill>
                  <a:schemeClr val="dk1"/>
                </a:solidFill>
              </a:rPr>
              <a:t>or </a:t>
            </a:r>
            <a:endParaRPr sz="1400" i="0" u="none" strike="noStrike" cap="none">
              <a:solidFill>
                <a:srgbClr val="000000"/>
              </a:solidFill>
            </a:endParaRPr>
          </a:p>
          <a:p>
            <a:pPr marL="0" marR="0" lvl="0" indent="0" algn="ctr" rtl="0">
              <a:lnSpc>
                <a:spcPct val="100000"/>
              </a:lnSpc>
              <a:spcBef>
                <a:spcPts val="0"/>
              </a:spcBef>
              <a:spcAft>
                <a:spcPts val="0"/>
              </a:spcAft>
              <a:buClr>
                <a:srgbClr val="000000"/>
              </a:buClr>
              <a:buSzPts val="3600"/>
              <a:buFont typeface="Arial"/>
              <a:buNone/>
            </a:pPr>
            <a:r>
              <a:rPr lang="en-US" sz="3600" i="0" u="none" strike="noStrike" cap="none">
                <a:solidFill>
                  <a:schemeClr val="dk1"/>
                </a:solidFill>
              </a:rPr>
              <a:t>Shelter in Place</a:t>
            </a:r>
            <a:endParaRPr sz="1400" i="0" u="none" strike="noStrike" cap="none">
              <a:solidFill>
                <a:srgbClr val="000000"/>
              </a:solidFill>
            </a:endParaRPr>
          </a:p>
        </p:txBody>
      </p:sp>
      <p:sp>
        <p:nvSpPr>
          <p:cNvPr id="154" name="Google Shape;154;p2"/>
          <p:cNvSpPr txBox="1">
            <a:spLocks noGrp="1"/>
          </p:cNvSpPr>
          <p:nvPr>
            <p:ph type="title"/>
          </p:nvPr>
        </p:nvSpPr>
        <p:spPr>
          <a:xfrm>
            <a:off x="1176875" y="1650825"/>
            <a:ext cx="6798600" cy="2075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000"/>
              <a:buFont typeface="Garamond"/>
              <a:buNone/>
            </a:pPr>
            <a:r>
              <a:rPr lang="en-US" sz="4000">
                <a:latin typeface="Arial"/>
                <a:ea typeface="Arial"/>
                <a:cs typeface="Arial"/>
                <a:sym typeface="Arial"/>
              </a:rPr>
              <a:t>Emergency Preparedness </a:t>
            </a:r>
            <a:endParaRPr sz="4000">
              <a:latin typeface="Arial"/>
              <a:ea typeface="Arial"/>
              <a:cs typeface="Arial"/>
              <a:sym typeface="Arial"/>
            </a:endParaRPr>
          </a:p>
          <a:p>
            <a:pPr marL="0" lvl="0" indent="0" algn="ctr" rtl="0">
              <a:lnSpc>
                <a:spcPct val="100000"/>
              </a:lnSpc>
              <a:spcBef>
                <a:spcPts val="0"/>
              </a:spcBef>
              <a:spcAft>
                <a:spcPts val="0"/>
              </a:spcAft>
              <a:buClr>
                <a:srgbClr val="262626"/>
              </a:buClr>
              <a:buSzPts val="8000"/>
              <a:buFont typeface="Garamond"/>
              <a:buNone/>
            </a:pPr>
            <a:endParaRPr sz="8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fe77a23a9d_1_21"/>
          <p:cNvSpPr txBox="1">
            <a:spLocks noGrp="1"/>
          </p:cNvSpPr>
          <p:nvPr>
            <p:ph type="title"/>
          </p:nvPr>
        </p:nvSpPr>
        <p:spPr>
          <a:xfrm>
            <a:off x="1176866" y="906873"/>
            <a:ext cx="6798600" cy="3097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000">
                <a:latin typeface="Arial"/>
                <a:ea typeface="Arial"/>
                <a:cs typeface="Arial"/>
                <a:sym typeface="Arial"/>
              </a:rPr>
              <a:t>Agenda</a:t>
            </a:r>
            <a:endParaRPr sz="4000">
              <a:latin typeface="Arial"/>
              <a:ea typeface="Arial"/>
              <a:cs typeface="Arial"/>
              <a:sym typeface="Arial"/>
            </a:endParaRPr>
          </a:p>
        </p:txBody>
      </p:sp>
      <p:sp>
        <p:nvSpPr>
          <p:cNvPr id="161" name="Google Shape;161;gfe77a23a9d_1_21"/>
          <p:cNvSpPr txBox="1"/>
          <p:nvPr/>
        </p:nvSpPr>
        <p:spPr>
          <a:xfrm>
            <a:off x="1273500" y="4216675"/>
            <a:ext cx="35469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760"/>
              <a:buFont typeface="Arial"/>
              <a:buNone/>
            </a:pPr>
            <a:r>
              <a:rPr lang="en-US" sz="1500" b="1">
                <a:solidFill>
                  <a:srgbClr val="262626"/>
                </a:solidFill>
              </a:rPr>
              <a:t>Emergency  Preparedness</a:t>
            </a:r>
            <a:endParaRPr sz="1500" b="1">
              <a:solidFill>
                <a:srgbClr val="262626"/>
              </a:solidFill>
            </a:endParaRPr>
          </a:p>
          <a:p>
            <a:pPr marL="457200" lvl="0" indent="-323850" algn="l" rtl="0">
              <a:spcBef>
                <a:spcPts val="360"/>
              </a:spcBef>
              <a:spcAft>
                <a:spcPts val="0"/>
              </a:spcAft>
              <a:buClr>
                <a:srgbClr val="2F292B"/>
              </a:buClr>
              <a:buSzPts val="1500"/>
              <a:buChar char="●"/>
            </a:pPr>
            <a:r>
              <a:rPr lang="en-US" sz="1500">
                <a:solidFill>
                  <a:srgbClr val="2F292B"/>
                </a:solidFill>
                <a:highlight>
                  <a:srgbClr val="F8F5F5"/>
                </a:highlight>
              </a:rPr>
              <a:t>Emergency Response-DPS</a:t>
            </a:r>
            <a:endParaRPr sz="1500">
              <a:solidFill>
                <a:srgbClr val="2F292B"/>
              </a:solidFill>
              <a:highlight>
                <a:srgbClr val="F8F5F5"/>
              </a:highlight>
            </a:endParaRPr>
          </a:p>
          <a:p>
            <a:pPr marL="457200" lvl="0" indent="-323850" algn="l" rtl="0">
              <a:spcBef>
                <a:spcPts val="0"/>
              </a:spcBef>
              <a:spcAft>
                <a:spcPts val="0"/>
              </a:spcAft>
              <a:buClr>
                <a:srgbClr val="2F292B"/>
              </a:buClr>
              <a:buSzPts val="1500"/>
              <a:buChar char="●"/>
            </a:pPr>
            <a:r>
              <a:rPr lang="en-US" sz="1500">
                <a:solidFill>
                  <a:srgbClr val="2F292B"/>
                </a:solidFill>
                <a:highlight>
                  <a:srgbClr val="F8F5F5"/>
                </a:highlight>
              </a:rPr>
              <a:t>Evacuation Emergency</a:t>
            </a:r>
            <a:endParaRPr sz="1500">
              <a:solidFill>
                <a:srgbClr val="262626"/>
              </a:solidFill>
            </a:endParaRPr>
          </a:p>
          <a:p>
            <a:pPr marL="457200" lvl="0" indent="-323850" algn="l" rtl="0">
              <a:spcBef>
                <a:spcPts val="0"/>
              </a:spcBef>
              <a:spcAft>
                <a:spcPts val="0"/>
              </a:spcAft>
              <a:buClr>
                <a:srgbClr val="2F292B"/>
              </a:buClr>
              <a:buSzPts val="1500"/>
              <a:buChar char="●"/>
            </a:pPr>
            <a:r>
              <a:rPr lang="en-US" sz="1500">
                <a:solidFill>
                  <a:srgbClr val="2F292B"/>
                </a:solidFill>
                <a:highlight>
                  <a:srgbClr val="F8F5F5"/>
                </a:highlight>
              </a:rPr>
              <a:t>Shelter-in-Place Emergency</a:t>
            </a:r>
            <a:endParaRPr sz="1500">
              <a:solidFill>
                <a:srgbClr val="2F292B"/>
              </a:solidFill>
              <a:highlight>
                <a:srgbClr val="F8F5F5"/>
              </a:highlight>
            </a:endParaRPr>
          </a:p>
          <a:p>
            <a:pPr marL="457200" lvl="0" indent="-323850" algn="l" rtl="0">
              <a:spcBef>
                <a:spcPts val="0"/>
              </a:spcBef>
              <a:spcAft>
                <a:spcPts val="0"/>
              </a:spcAft>
              <a:buClr>
                <a:srgbClr val="2F292B"/>
              </a:buClr>
              <a:buSzPts val="1500"/>
              <a:buChar char="●"/>
            </a:pPr>
            <a:r>
              <a:rPr lang="en-US" sz="1500">
                <a:solidFill>
                  <a:srgbClr val="2F292B"/>
                </a:solidFill>
                <a:highlight>
                  <a:srgbClr val="F8F5F5"/>
                </a:highlight>
              </a:rPr>
              <a:t>Injury Illness Reporting</a:t>
            </a:r>
            <a:endParaRPr sz="1500">
              <a:solidFill>
                <a:srgbClr val="2F292B"/>
              </a:solidFill>
              <a:highlight>
                <a:srgbClr val="F8F5F5"/>
              </a:highlight>
            </a:endParaRPr>
          </a:p>
          <a:p>
            <a:pPr marL="914400" lvl="0" indent="-323850" algn="l" rtl="0">
              <a:spcBef>
                <a:spcPts val="0"/>
              </a:spcBef>
              <a:spcAft>
                <a:spcPts val="0"/>
              </a:spcAft>
              <a:buClr>
                <a:srgbClr val="2F292B"/>
              </a:buClr>
              <a:buSzPts val="1500"/>
              <a:buChar char="❏"/>
            </a:pPr>
            <a:r>
              <a:rPr lang="en-US" sz="1500">
                <a:solidFill>
                  <a:srgbClr val="2F292B"/>
                </a:solidFill>
                <a:highlight>
                  <a:srgbClr val="F8F5F5"/>
                </a:highlight>
              </a:rPr>
              <a:t>Employees</a:t>
            </a:r>
            <a:endParaRPr sz="1500">
              <a:solidFill>
                <a:srgbClr val="2F292B"/>
              </a:solidFill>
              <a:highlight>
                <a:srgbClr val="F8F5F5"/>
              </a:highlight>
            </a:endParaRPr>
          </a:p>
          <a:p>
            <a:pPr marL="914400" lvl="0" indent="-323850" algn="l" rtl="0">
              <a:spcBef>
                <a:spcPts val="0"/>
              </a:spcBef>
              <a:spcAft>
                <a:spcPts val="0"/>
              </a:spcAft>
              <a:buClr>
                <a:srgbClr val="2F292B"/>
              </a:buClr>
              <a:buSzPts val="1500"/>
              <a:buChar char="❏"/>
            </a:pPr>
            <a:r>
              <a:rPr lang="en-US" sz="1500">
                <a:solidFill>
                  <a:srgbClr val="2F292B"/>
                </a:solidFill>
                <a:highlight>
                  <a:srgbClr val="F8F5F5"/>
                </a:highlight>
              </a:rPr>
              <a:t>Non-Employees</a:t>
            </a:r>
            <a:endParaRPr sz="1500"/>
          </a:p>
        </p:txBody>
      </p:sp>
      <p:sp>
        <p:nvSpPr>
          <p:cNvPr id="162" name="Google Shape;162;gfe77a23a9d_1_21"/>
          <p:cNvSpPr txBox="1"/>
          <p:nvPr/>
        </p:nvSpPr>
        <p:spPr>
          <a:xfrm>
            <a:off x="4480800" y="4181575"/>
            <a:ext cx="3773400" cy="172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760"/>
              <a:buFont typeface="Arial"/>
              <a:buNone/>
            </a:pPr>
            <a:r>
              <a:rPr lang="en-US" sz="1500" b="1">
                <a:solidFill>
                  <a:srgbClr val="262626"/>
                </a:solidFill>
              </a:rPr>
              <a:t>Pre-employment Screening</a:t>
            </a:r>
            <a:endParaRPr sz="1500">
              <a:solidFill>
                <a:srgbClr val="262626"/>
              </a:solidFill>
            </a:endParaRPr>
          </a:p>
          <a:p>
            <a:pPr marL="0" lvl="0" indent="0" algn="l" rtl="0">
              <a:spcBef>
                <a:spcPts val="1008"/>
              </a:spcBef>
              <a:spcAft>
                <a:spcPts val="0"/>
              </a:spcAft>
              <a:buClr>
                <a:schemeClr val="dk1"/>
              </a:buClr>
              <a:buSzPts val="2760"/>
              <a:buFont typeface="Arial"/>
              <a:buNone/>
            </a:pPr>
            <a:r>
              <a:rPr lang="en-US" sz="1500" b="1">
                <a:solidFill>
                  <a:srgbClr val="262626"/>
                </a:solidFill>
              </a:rPr>
              <a:t>Protecting Minors from  Sexual Misconduct Training</a:t>
            </a:r>
            <a:endParaRPr sz="1500">
              <a:solidFill>
                <a:srgbClr val="262626"/>
              </a:solidFill>
            </a:endParaRPr>
          </a:p>
          <a:p>
            <a:pPr marL="0" lvl="0" indent="0" algn="l" rtl="0">
              <a:spcBef>
                <a:spcPts val="1008"/>
              </a:spcBef>
              <a:spcAft>
                <a:spcPts val="0"/>
              </a:spcAft>
              <a:buClr>
                <a:schemeClr val="dk1"/>
              </a:buClr>
              <a:buSzPts val="2760"/>
              <a:buFont typeface="Arial"/>
              <a:buNone/>
            </a:pPr>
            <a:r>
              <a:rPr lang="en-US" sz="1500" b="1">
                <a:solidFill>
                  <a:srgbClr val="262626"/>
                </a:solidFill>
              </a:rPr>
              <a:t>Medical Care</a:t>
            </a:r>
            <a:endParaRPr sz="1500" b="1">
              <a:solidFill>
                <a:srgbClr val="262626"/>
              </a:solidFill>
            </a:endParaRPr>
          </a:p>
          <a:p>
            <a:pPr marL="0" lvl="0" indent="0" algn="l" rtl="0">
              <a:spcBef>
                <a:spcPts val="1008"/>
              </a:spcBef>
              <a:spcAft>
                <a:spcPts val="0"/>
              </a:spcAft>
              <a:buClr>
                <a:schemeClr val="dk1"/>
              </a:buClr>
              <a:buSzPts val="2760"/>
              <a:buFont typeface="Arial"/>
              <a:buNone/>
            </a:pPr>
            <a:r>
              <a:rPr lang="en-US" sz="1500" b="1">
                <a:solidFill>
                  <a:srgbClr val="262626"/>
                </a:solidFill>
              </a:rPr>
              <a:t>Camper Medications</a:t>
            </a:r>
            <a:endParaRPr sz="1500">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1000"/>
                                        <p:tgtEl>
                                          <p:spTgt spid="16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additive="base">
                                        <p:cTn id="12" dur="1000"/>
                                        <p:tgtEl>
                                          <p:spTgt spid="1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fe77a23a9d_1_11"/>
          <p:cNvSpPr txBox="1">
            <a:spLocks noGrp="1"/>
          </p:cNvSpPr>
          <p:nvPr>
            <p:ph type="title"/>
          </p:nvPr>
        </p:nvSpPr>
        <p:spPr>
          <a:xfrm>
            <a:off x="1176866" y="915337"/>
            <a:ext cx="6798600" cy="1303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latin typeface="Arial"/>
                <a:ea typeface="Arial"/>
                <a:cs typeface="Arial"/>
                <a:sym typeface="Arial"/>
              </a:rPr>
              <a:t>Emergency Response- Department of Public Safety</a:t>
            </a:r>
            <a:endParaRPr>
              <a:latin typeface="Arial"/>
              <a:ea typeface="Arial"/>
              <a:cs typeface="Arial"/>
              <a:sym typeface="Arial"/>
            </a:endParaRPr>
          </a:p>
        </p:txBody>
      </p:sp>
      <p:sp>
        <p:nvSpPr>
          <p:cNvPr id="169" name="Google Shape;169;gfe77a23a9d_1_11"/>
          <p:cNvSpPr txBox="1">
            <a:spLocks noGrp="1"/>
          </p:cNvSpPr>
          <p:nvPr>
            <p:ph type="body" idx="1"/>
          </p:nvPr>
        </p:nvSpPr>
        <p:spPr>
          <a:xfrm>
            <a:off x="1176865" y="2490135"/>
            <a:ext cx="6798600" cy="3444900"/>
          </a:xfrm>
          <a:prstGeom prst="rect">
            <a:avLst/>
          </a:prstGeom>
        </p:spPr>
        <p:txBody>
          <a:bodyPr spcFirstLastPara="1" wrap="square" lIns="91425" tIns="45700" rIns="91425" bIns="45700" anchor="t" anchorCtr="0">
            <a:normAutofit fontScale="25000" lnSpcReduction="20000"/>
          </a:bodyPr>
          <a:lstStyle/>
          <a:p>
            <a:pPr marL="0" lvl="0" indent="0" algn="l" rtl="0">
              <a:lnSpc>
                <a:spcPct val="115000"/>
              </a:lnSpc>
              <a:spcBef>
                <a:spcPts val="3400"/>
              </a:spcBef>
              <a:spcAft>
                <a:spcPts val="0"/>
              </a:spcAft>
              <a:buNone/>
            </a:pPr>
            <a:r>
              <a:rPr lang="en-US" sz="5400">
                <a:solidFill>
                  <a:srgbClr val="2F292B"/>
                </a:solidFill>
                <a:highlight>
                  <a:srgbClr val="F8F5F5"/>
                </a:highlight>
                <a:latin typeface="Arial"/>
                <a:ea typeface="Arial"/>
                <a:cs typeface="Arial"/>
                <a:sym typeface="Arial"/>
              </a:rPr>
              <a:t>Emergencies are communicated or reported to the Department of Public Safety at 202-319-5111. In an emergency situation where the campus requires an immediate response, the Catholic University Emergency Notification Plan will be activated.</a:t>
            </a:r>
            <a:endParaRPr sz="5400">
              <a:solidFill>
                <a:srgbClr val="2F292B"/>
              </a:solidFill>
              <a:highlight>
                <a:srgbClr val="F8F5F5"/>
              </a:highlight>
              <a:latin typeface="Arial"/>
              <a:ea typeface="Arial"/>
              <a:cs typeface="Arial"/>
              <a:sym typeface="Arial"/>
            </a:endParaRPr>
          </a:p>
          <a:p>
            <a:pPr marL="0" lvl="0" indent="0" algn="l" rtl="0">
              <a:lnSpc>
                <a:spcPct val="115000"/>
              </a:lnSpc>
              <a:spcBef>
                <a:spcPts val="4200"/>
              </a:spcBef>
              <a:spcAft>
                <a:spcPts val="0"/>
              </a:spcAft>
              <a:buNone/>
            </a:pPr>
            <a:r>
              <a:rPr lang="en-US" sz="5400">
                <a:solidFill>
                  <a:srgbClr val="2F292B"/>
                </a:solidFill>
                <a:highlight>
                  <a:srgbClr val="F8F5F5"/>
                </a:highlight>
                <a:latin typeface="Arial"/>
                <a:ea typeface="Arial"/>
                <a:cs typeface="Arial"/>
                <a:sym typeface="Arial"/>
              </a:rPr>
              <a:t>DPS will:</a:t>
            </a:r>
            <a:endParaRPr sz="5400">
              <a:solidFill>
                <a:srgbClr val="2F292B"/>
              </a:solidFill>
              <a:highlight>
                <a:srgbClr val="F8F5F5"/>
              </a:highlight>
              <a:latin typeface="Arial"/>
              <a:ea typeface="Arial"/>
              <a:cs typeface="Arial"/>
              <a:sym typeface="Arial"/>
            </a:endParaRPr>
          </a:p>
          <a:p>
            <a:pPr marL="673100" lvl="0" indent="-314325" algn="l" rtl="0">
              <a:lnSpc>
                <a:spcPct val="115000"/>
              </a:lnSpc>
              <a:spcBef>
                <a:spcPts val="3400"/>
              </a:spcBef>
              <a:spcAft>
                <a:spcPts val="0"/>
              </a:spcAft>
              <a:buClr>
                <a:srgbClr val="2F292B"/>
              </a:buClr>
              <a:buSzPct val="100000"/>
              <a:buChar char="●"/>
            </a:pPr>
            <a:r>
              <a:rPr lang="en-US" sz="5400">
                <a:solidFill>
                  <a:srgbClr val="2F292B"/>
                </a:solidFill>
                <a:highlight>
                  <a:srgbClr val="F8F5F5"/>
                </a:highlight>
                <a:latin typeface="Arial"/>
                <a:ea typeface="Arial"/>
                <a:cs typeface="Arial"/>
                <a:sym typeface="Arial"/>
              </a:rPr>
              <a:t>Deploy the "All-Campus Alert" announcement system on campus with a set announcement.</a:t>
            </a:r>
            <a:endParaRPr sz="5400">
              <a:solidFill>
                <a:srgbClr val="2F292B"/>
              </a:solidFill>
              <a:highlight>
                <a:srgbClr val="F8F5F5"/>
              </a:highlight>
              <a:latin typeface="Arial"/>
              <a:ea typeface="Arial"/>
              <a:cs typeface="Arial"/>
              <a:sym typeface="Arial"/>
            </a:endParaRPr>
          </a:p>
          <a:p>
            <a:pPr marL="673100" lvl="0" indent="-314325" algn="l" rtl="0">
              <a:lnSpc>
                <a:spcPct val="115000"/>
              </a:lnSpc>
              <a:spcBef>
                <a:spcPts val="0"/>
              </a:spcBef>
              <a:spcAft>
                <a:spcPts val="0"/>
              </a:spcAft>
              <a:buClr>
                <a:srgbClr val="2F292B"/>
              </a:buClr>
              <a:buSzPct val="100000"/>
              <a:buChar char="●"/>
            </a:pPr>
            <a:r>
              <a:rPr lang="en-US" sz="5400">
                <a:solidFill>
                  <a:srgbClr val="2F292B"/>
                </a:solidFill>
                <a:highlight>
                  <a:srgbClr val="F8F5F5"/>
                </a:highlight>
                <a:latin typeface="Arial"/>
                <a:ea typeface="Arial"/>
                <a:cs typeface="Arial"/>
                <a:sym typeface="Arial"/>
              </a:rPr>
              <a:t>Activate the CUAlert via Rave Mobile Safety.</a:t>
            </a:r>
            <a:endParaRPr sz="5400">
              <a:solidFill>
                <a:srgbClr val="2F292B"/>
              </a:solidFill>
              <a:highlight>
                <a:srgbClr val="F8F5F5"/>
              </a:highlight>
              <a:latin typeface="Arial"/>
              <a:ea typeface="Arial"/>
              <a:cs typeface="Arial"/>
              <a:sym typeface="Arial"/>
            </a:endParaRPr>
          </a:p>
          <a:p>
            <a:pPr marL="673100" lvl="0" indent="-314325" algn="l" rtl="0">
              <a:lnSpc>
                <a:spcPct val="115000"/>
              </a:lnSpc>
              <a:spcBef>
                <a:spcPts val="0"/>
              </a:spcBef>
              <a:spcAft>
                <a:spcPts val="0"/>
              </a:spcAft>
              <a:buClr>
                <a:srgbClr val="2F292B"/>
              </a:buClr>
              <a:buSzPct val="100000"/>
              <a:buChar char="●"/>
            </a:pPr>
            <a:r>
              <a:rPr lang="en-US" sz="5400">
                <a:solidFill>
                  <a:srgbClr val="2F292B"/>
                </a:solidFill>
                <a:highlight>
                  <a:srgbClr val="F8F5F5"/>
                </a:highlight>
                <a:latin typeface="Arial"/>
                <a:ea typeface="Arial"/>
                <a:cs typeface="Arial"/>
                <a:sym typeface="Arial"/>
              </a:rPr>
              <a:t>Alert the Division of University Communications.</a:t>
            </a:r>
            <a:endParaRPr sz="5400">
              <a:solidFill>
                <a:srgbClr val="2F292B"/>
              </a:solidFill>
              <a:highlight>
                <a:srgbClr val="F8F5F5"/>
              </a:highlight>
              <a:latin typeface="Arial"/>
              <a:ea typeface="Arial"/>
              <a:cs typeface="Arial"/>
              <a:sym typeface="Arial"/>
            </a:endParaRPr>
          </a:p>
          <a:p>
            <a:pPr marL="0" lvl="0" indent="0" algn="l" rtl="0">
              <a:lnSpc>
                <a:spcPct val="115000"/>
              </a:lnSpc>
              <a:spcBef>
                <a:spcPts val="4200"/>
              </a:spcBef>
              <a:spcAft>
                <a:spcPts val="0"/>
              </a:spcAft>
              <a:buNone/>
            </a:pPr>
            <a:endParaRPr sz="1350">
              <a:solidFill>
                <a:srgbClr val="2F292B"/>
              </a:solidFill>
              <a:highlight>
                <a:srgbClr val="F8F5F5"/>
              </a:highlight>
              <a:latin typeface="Arial"/>
              <a:ea typeface="Arial"/>
              <a:cs typeface="Arial"/>
              <a:sym typeface="Arial"/>
            </a:endParaRPr>
          </a:p>
          <a:p>
            <a:pPr marL="0" lvl="0" indent="0" algn="l" rtl="0">
              <a:lnSpc>
                <a:spcPct val="115000"/>
              </a:lnSpc>
              <a:spcBef>
                <a:spcPts val="4200"/>
              </a:spcBef>
              <a:spcAft>
                <a:spcPts val="4200"/>
              </a:spcAft>
              <a:buClr>
                <a:schemeClr val="dk1"/>
              </a:buClr>
              <a:buSzPct val="81481"/>
              <a:buFont typeface="Arial"/>
              <a:buNone/>
            </a:pPr>
            <a:endParaRPr sz="1350">
              <a:solidFill>
                <a:srgbClr val="2F292B"/>
              </a:solidFill>
              <a:highlight>
                <a:srgbClr val="F8F5F5"/>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1176875" y="933900"/>
            <a:ext cx="6798600" cy="1009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000"/>
              <a:buFont typeface="Garamond"/>
              <a:buNone/>
            </a:pPr>
            <a:r>
              <a:rPr lang="en-US">
                <a:latin typeface="Arial"/>
                <a:ea typeface="Arial"/>
                <a:cs typeface="Arial"/>
                <a:sym typeface="Arial"/>
              </a:rPr>
              <a:t>Emergency Response</a:t>
            </a:r>
            <a:endParaRPr>
              <a:latin typeface="Arial"/>
              <a:ea typeface="Arial"/>
              <a:cs typeface="Arial"/>
              <a:sym typeface="Arial"/>
            </a:endParaRPr>
          </a:p>
        </p:txBody>
      </p:sp>
      <p:sp>
        <p:nvSpPr>
          <p:cNvPr id="176" name="Google Shape;176;p26"/>
          <p:cNvSpPr txBox="1">
            <a:spLocks noGrp="1"/>
          </p:cNvSpPr>
          <p:nvPr>
            <p:ph type="body" idx="1"/>
          </p:nvPr>
        </p:nvSpPr>
        <p:spPr>
          <a:xfrm>
            <a:off x="1176875" y="2396050"/>
            <a:ext cx="6798600" cy="353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40"/>
              </a:spcBef>
              <a:spcAft>
                <a:spcPts val="0"/>
              </a:spcAft>
              <a:buNone/>
            </a:pPr>
            <a:r>
              <a:rPr lang="en-US" sz="1350">
                <a:solidFill>
                  <a:srgbClr val="2F292B"/>
                </a:solidFill>
                <a:highlight>
                  <a:srgbClr val="F8F5F5"/>
                </a:highlight>
                <a:latin typeface="Arial"/>
                <a:ea typeface="Arial"/>
                <a:cs typeface="Arial"/>
                <a:sym typeface="Arial"/>
              </a:rPr>
              <a:t> </a:t>
            </a:r>
            <a:r>
              <a:rPr lang="en-US" sz="1350" b="1">
                <a:solidFill>
                  <a:srgbClr val="2F292B"/>
                </a:solidFill>
                <a:highlight>
                  <a:srgbClr val="F8F5F5"/>
                </a:highlight>
                <a:latin typeface="Arial"/>
                <a:ea typeface="Arial"/>
                <a:cs typeface="Arial"/>
                <a:sym typeface="Arial"/>
              </a:rPr>
              <a:t>Evacuation Emergency</a:t>
            </a:r>
            <a:endParaRPr sz="1350" b="1">
              <a:solidFill>
                <a:srgbClr val="2F292B"/>
              </a:solidFill>
              <a:highlight>
                <a:srgbClr val="F8F5F5"/>
              </a:highlight>
              <a:latin typeface="Arial"/>
              <a:ea typeface="Arial"/>
              <a:cs typeface="Arial"/>
              <a:sym typeface="Arial"/>
            </a:endParaRPr>
          </a:p>
          <a:p>
            <a:pPr marL="673100" lvl="0" indent="-314325" algn="l" rtl="0">
              <a:lnSpc>
                <a:spcPct val="115000"/>
              </a:lnSpc>
              <a:spcBef>
                <a:spcPts val="3400"/>
              </a:spcBef>
              <a:spcAft>
                <a:spcPts val="0"/>
              </a:spcAft>
              <a:buClr>
                <a:srgbClr val="2F292B"/>
              </a:buClr>
              <a:buSzPts val="1350"/>
              <a:buChar char="●"/>
            </a:pPr>
            <a:r>
              <a:rPr lang="en-US" sz="1350">
                <a:solidFill>
                  <a:srgbClr val="2F292B"/>
                </a:solidFill>
                <a:highlight>
                  <a:srgbClr val="F8F5F5"/>
                </a:highlight>
                <a:latin typeface="Arial"/>
                <a:ea typeface="Arial"/>
                <a:cs typeface="Arial"/>
                <a:sym typeface="Arial"/>
              </a:rPr>
              <a:t>Be prepared: Before an emergency happens, find at least two emergency exits from your building.</a:t>
            </a:r>
            <a:endParaRPr sz="1350">
              <a:solidFill>
                <a:srgbClr val="2F292B"/>
              </a:solidFill>
              <a:highlight>
                <a:srgbClr val="F8F5F5"/>
              </a:highlight>
              <a:latin typeface="Arial"/>
              <a:ea typeface="Arial"/>
              <a:cs typeface="Arial"/>
              <a:sym typeface="Arial"/>
            </a:endParaRPr>
          </a:p>
          <a:p>
            <a:pPr marL="673100" lvl="0" indent="-314325" algn="l" rtl="0">
              <a:lnSpc>
                <a:spcPct val="115000"/>
              </a:lnSpc>
              <a:spcBef>
                <a:spcPts val="0"/>
              </a:spcBef>
              <a:spcAft>
                <a:spcPts val="0"/>
              </a:spcAft>
              <a:buClr>
                <a:srgbClr val="2F292B"/>
              </a:buClr>
              <a:buSzPts val="1350"/>
              <a:buChar char="●"/>
            </a:pPr>
            <a:r>
              <a:rPr lang="en-US" sz="1350">
                <a:solidFill>
                  <a:srgbClr val="2F292B"/>
                </a:solidFill>
                <a:highlight>
                  <a:srgbClr val="F8F5F5"/>
                </a:highlight>
                <a:latin typeface="Arial"/>
                <a:ea typeface="Arial"/>
                <a:cs typeface="Arial"/>
                <a:sym typeface="Arial"/>
              </a:rPr>
              <a:t>Sound the fire alarm in event of fire. For other evacuation emergencies, call the Department of Public Safety at x5111.</a:t>
            </a:r>
            <a:endParaRPr sz="1350">
              <a:solidFill>
                <a:srgbClr val="2F292B"/>
              </a:solidFill>
              <a:highlight>
                <a:srgbClr val="F8F5F5"/>
              </a:highlight>
              <a:latin typeface="Arial"/>
              <a:ea typeface="Arial"/>
              <a:cs typeface="Arial"/>
              <a:sym typeface="Arial"/>
            </a:endParaRPr>
          </a:p>
          <a:p>
            <a:pPr marL="673100" lvl="0" indent="-314325" algn="l" rtl="0">
              <a:lnSpc>
                <a:spcPct val="115000"/>
              </a:lnSpc>
              <a:spcBef>
                <a:spcPts val="0"/>
              </a:spcBef>
              <a:spcAft>
                <a:spcPts val="0"/>
              </a:spcAft>
              <a:buClr>
                <a:srgbClr val="2F292B"/>
              </a:buClr>
              <a:buSzPts val="1350"/>
              <a:buChar char="●"/>
            </a:pPr>
            <a:r>
              <a:rPr lang="en-US" sz="1350">
                <a:solidFill>
                  <a:srgbClr val="2F292B"/>
                </a:solidFill>
                <a:highlight>
                  <a:srgbClr val="F8F5F5"/>
                </a:highlight>
                <a:latin typeface="Arial"/>
                <a:ea typeface="Arial"/>
                <a:cs typeface="Arial"/>
                <a:sym typeface="Arial"/>
              </a:rPr>
              <a:t>Exit the building from the closest available exit. Keep in mind an alternate route. Don't use the elevator.</a:t>
            </a:r>
            <a:endParaRPr sz="1350">
              <a:solidFill>
                <a:srgbClr val="2F292B"/>
              </a:solidFill>
              <a:highlight>
                <a:srgbClr val="F8F5F5"/>
              </a:highlight>
              <a:latin typeface="Arial"/>
              <a:ea typeface="Arial"/>
              <a:cs typeface="Arial"/>
              <a:sym typeface="Arial"/>
            </a:endParaRPr>
          </a:p>
          <a:p>
            <a:pPr marL="673100" lvl="0" indent="-314325" algn="l" rtl="0">
              <a:lnSpc>
                <a:spcPct val="115000"/>
              </a:lnSpc>
              <a:spcBef>
                <a:spcPts val="0"/>
              </a:spcBef>
              <a:spcAft>
                <a:spcPts val="0"/>
              </a:spcAft>
              <a:buClr>
                <a:srgbClr val="2F292B"/>
              </a:buClr>
              <a:buSzPts val="1350"/>
              <a:buChar char="●"/>
            </a:pPr>
            <a:r>
              <a:rPr lang="en-US" sz="1350">
                <a:solidFill>
                  <a:srgbClr val="2F292B"/>
                </a:solidFill>
                <a:highlight>
                  <a:srgbClr val="F8F5F5"/>
                </a:highlight>
                <a:latin typeface="Arial"/>
                <a:ea typeface="Arial"/>
                <a:cs typeface="Arial"/>
                <a:sym typeface="Arial"/>
              </a:rPr>
              <a:t>If you can't evacuate:</a:t>
            </a:r>
            <a:br>
              <a:rPr lang="en-US" sz="1350">
                <a:solidFill>
                  <a:srgbClr val="2F292B"/>
                </a:solidFill>
                <a:highlight>
                  <a:srgbClr val="F8F5F5"/>
                </a:highlight>
                <a:latin typeface="Arial"/>
                <a:ea typeface="Arial"/>
                <a:cs typeface="Arial"/>
                <a:sym typeface="Arial"/>
              </a:rPr>
            </a:br>
            <a:r>
              <a:rPr lang="en-US" sz="1350">
                <a:solidFill>
                  <a:srgbClr val="2F292B"/>
                </a:solidFill>
                <a:highlight>
                  <a:srgbClr val="F8F5F5"/>
                </a:highlight>
                <a:latin typeface="Arial"/>
                <a:ea typeface="Arial"/>
                <a:cs typeface="Arial"/>
                <a:sym typeface="Arial"/>
              </a:rPr>
              <a:t>1. Call x 5111 and/or go to a window and signal for help</a:t>
            </a:r>
            <a:br>
              <a:rPr lang="en-US" sz="1350">
                <a:solidFill>
                  <a:srgbClr val="2F292B"/>
                </a:solidFill>
                <a:highlight>
                  <a:srgbClr val="F8F5F5"/>
                </a:highlight>
                <a:latin typeface="Arial"/>
                <a:ea typeface="Arial"/>
                <a:cs typeface="Arial"/>
                <a:sym typeface="Arial"/>
              </a:rPr>
            </a:br>
            <a:r>
              <a:rPr lang="en-US" sz="1350">
                <a:solidFill>
                  <a:srgbClr val="2F292B"/>
                </a:solidFill>
                <a:highlight>
                  <a:srgbClr val="F8F5F5"/>
                </a:highlight>
                <a:latin typeface="Arial"/>
                <a:ea typeface="Arial"/>
                <a:cs typeface="Arial"/>
                <a:sym typeface="Arial"/>
              </a:rPr>
              <a:t>2. Go to the nearest exit or preferred area of safe refuge and await the arrival of emergency personnel.</a:t>
            </a:r>
            <a:endParaRPr sz="1350">
              <a:solidFill>
                <a:srgbClr val="2F292B"/>
              </a:solidFill>
              <a:highlight>
                <a:srgbClr val="F8F5F5"/>
              </a:highlight>
              <a:latin typeface="Arial"/>
              <a:ea typeface="Arial"/>
              <a:cs typeface="Arial"/>
              <a:sym typeface="Arial"/>
            </a:endParaRPr>
          </a:p>
          <a:p>
            <a:pPr marL="457200" lvl="0" indent="0" algn="l" rtl="0">
              <a:lnSpc>
                <a:spcPct val="115000"/>
              </a:lnSpc>
              <a:spcBef>
                <a:spcPts val="4200"/>
              </a:spcBef>
              <a:spcAft>
                <a:spcPts val="0"/>
              </a:spcAft>
              <a:buNone/>
            </a:pPr>
            <a:endParaRPr sz="1350">
              <a:solidFill>
                <a:srgbClr val="2F292B"/>
              </a:solidFill>
              <a:highlight>
                <a:srgbClr val="F8F5F5"/>
              </a:highlight>
              <a:latin typeface="Arial"/>
              <a:ea typeface="Arial"/>
              <a:cs typeface="Arial"/>
              <a:sym typeface="Arial"/>
            </a:endParaRPr>
          </a:p>
          <a:p>
            <a:pPr marL="0" lvl="0" indent="0" algn="l" rtl="0">
              <a:lnSpc>
                <a:spcPct val="100000"/>
              </a:lnSpc>
              <a:spcBef>
                <a:spcPts val="3400"/>
              </a:spcBef>
              <a:spcAft>
                <a:spcPts val="0"/>
              </a:spcAft>
              <a:buNone/>
            </a:pPr>
            <a:endParaRPr sz="1350" b="1">
              <a:solidFill>
                <a:srgbClr val="2F292B"/>
              </a:solidFill>
              <a:highlight>
                <a:srgbClr val="F8F5F5"/>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fe77a23a9d_1_2"/>
          <p:cNvSpPr txBox="1">
            <a:spLocks noGrp="1"/>
          </p:cNvSpPr>
          <p:nvPr>
            <p:ph type="title"/>
          </p:nvPr>
        </p:nvSpPr>
        <p:spPr>
          <a:xfrm>
            <a:off x="1176875" y="1226325"/>
            <a:ext cx="6798600" cy="83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000"/>
              <a:buFont typeface="Garamond"/>
              <a:buNone/>
            </a:pPr>
            <a:r>
              <a:rPr lang="en-US">
                <a:latin typeface="Arial"/>
                <a:ea typeface="Arial"/>
                <a:cs typeface="Arial"/>
                <a:sym typeface="Arial"/>
              </a:rPr>
              <a:t>Emergency Response</a:t>
            </a:r>
            <a:endParaRPr>
              <a:latin typeface="Arial"/>
              <a:ea typeface="Arial"/>
              <a:cs typeface="Arial"/>
              <a:sym typeface="Arial"/>
            </a:endParaRPr>
          </a:p>
          <a:p>
            <a:pPr marL="0" lvl="0" indent="0" algn="ctr" rtl="0">
              <a:spcBef>
                <a:spcPts val="0"/>
              </a:spcBef>
              <a:spcAft>
                <a:spcPts val="0"/>
              </a:spcAft>
              <a:buNone/>
            </a:pPr>
            <a:endParaRPr/>
          </a:p>
        </p:txBody>
      </p:sp>
      <p:sp>
        <p:nvSpPr>
          <p:cNvPr id="183" name="Google Shape;183;gfe77a23a9d_1_2"/>
          <p:cNvSpPr txBox="1">
            <a:spLocks noGrp="1"/>
          </p:cNvSpPr>
          <p:nvPr>
            <p:ph type="body" idx="1"/>
          </p:nvPr>
        </p:nvSpPr>
        <p:spPr>
          <a:xfrm>
            <a:off x="1176875" y="2396050"/>
            <a:ext cx="6798600" cy="3539100"/>
          </a:xfrm>
          <a:prstGeom prst="rect">
            <a:avLst/>
          </a:prstGeom>
        </p:spPr>
        <p:txBody>
          <a:bodyPr spcFirstLastPara="1" wrap="square" lIns="91425" tIns="45700" rIns="91425" bIns="45700" anchor="t" anchorCtr="0">
            <a:normAutofit fontScale="32500" lnSpcReduction="20000"/>
          </a:bodyPr>
          <a:lstStyle/>
          <a:p>
            <a:pPr marL="0" lvl="0" indent="0" algn="l" rtl="0">
              <a:spcBef>
                <a:spcPts val="360"/>
              </a:spcBef>
              <a:spcAft>
                <a:spcPts val="0"/>
              </a:spcAft>
              <a:buNone/>
            </a:pPr>
            <a:r>
              <a:rPr lang="en-US" sz="4800" b="1">
                <a:solidFill>
                  <a:srgbClr val="2F292B"/>
                </a:solidFill>
                <a:highlight>
                  <a:srgbClr val="F8F5F5"/>
                </a:highlight>
                <a:latin typeface="Arial"/>
                <a:ea typeface="Arial"/>
                <a:cs typeface="Arial"/>
                <a:sym typeface="Arial"/>
              </a:rPr>
              <a:t>Shelter-in-Place Emergency</a:t>
            </a:r>
            <a:endParaRPr sz="4800" b="1">
              <a:solidFill>
                <a:srgbClr val="2F292B"/>
              </a:solidFill>
              <a:highlight>
                <a:srgbClr val="F8F5F5"/>
              </a:highlight>
              <a:latin typeface="Arial"/>
              <a:ea typeface="Arial"/>
              <a:cs typeface="Arial"/>
              <a:sym typeface="Arial"/>
            </a:endParaRPr>
          </a:p>
          <a:p>
            <a:pPr marL="673100" lvl="0" indent="-314569" algn="l" rtl="0">
              <a:lnSpc>
                <a:spcPct val="115000"/>
              </a:lnSpc>
              <a:spcBef>
                <a:spcPts val="3400"/>
              </a:spcBef>
              <a:spcAft>
                <a:spcPts val="0"/>
              </a:spcAft>
              <a:buClr>
                <a:srgbClr val="2F292B"/>
              </a:buClr>
              <a:buSzPct val="100000"/>
              <a:buChar char="●"/>
            </a:pPr>
            <a:r>
              <a:rPr lang="en-US" sz="5415">
                <a:solidFill>
                  <a:srgbClr val="2F292B"/>
                </a:solidFill>
                <a:highlight>
                  <a:srgbClr val="F8F5F5"/>
                </a:highlight>
                <a:latin typeface="Arial"/>
                <a:ea typeface="Arial"/>
                <a:cs typeface="Arial"/>
                <a:sym typeface="Arial"/>
              </a:rPr>
              <a:t>Stay calm and do not panic.</a:t>
            </a:r>
            <a:endParaRPr sz="5415">
              <a:solidFill>
                <a:srgbClr val="2F292B"/>
              </a:solidFill>
              <a:highlight>
                <a:srgbClr val="F8F5F5"/>
              </a:highlight>
              <a:latin typeface="Arial"/>
              <a:ea typeface="Arial"/>
              <a:cs typeface="Arial"/>
              <a:sym typeface="Arial"/>
            </a:endParaRPr>
          </a:p>
          <a:p>
            <a:pPr marL="673100" lvl="0" indent="-314569" algn="l" rtl="0">
              <a:lnSpc>
                <a:spcPct val="115000"/>
              </a:lnSpc>
              <a:spcBef>
                <a:spcPts val="0"/>
              </a:spcBef>
              <a:spcAft>
                <a:spcPts val="0"/>
              </a:spcAft>
              <a:buClr>
                <a:srgbClr val="2F292B"/>
              </a:buClr>
              <a:buSzPct val="100000"/>
              <a:buChar char="●"/>
            </a:pPr>
            <a:r>
              <a:rPr lang="en-US" sz="5415">
                <a:solidFill>
                  <a:srgbClr val="2F292B"/>
                </a:solidFill>
                <a:highlight>
                  <a:srgbClr val="F8F5F5"/>
                </a:highlight>
                <a:latin typeface="Arial"/>
                <a:ea typeface="Arial"/>
                <a:cs typeface="Arial"/>
                <a:sym typeface="Arial"/>
              </a:rPr>
              <a:t>Stay inside unless a fire alarm sounds or you have been instructed to leave by a CUA official.</a:t>
            </a:r>
            <a:endParaRPr sz="5415">
              <a:solidFill>
                <a:srgbClr val="2F292B"/>
              </a:solidFill>
              <a:highlight>
                <a:srgbClr val="F8F5F5"/>
              </a:highlight>
              <a:latin typeface="Arial"/>
              <a:ea typeface="Arial"/>
              <a:cs typeface="Arial"/>
              <a:sym typeface="Arial"/>
            </a:endParaRPr>
          </a:p>
          <a:p>
            <a:pPr marL="673100" lvl="0" indent="-314569" algn="l" rtl="0">
              <a:lnSpc>
                <a:spcPct val="115000"/>
              </a:lnSpc>
              <a:spcBef>
                <a:spcPts val="0"/>
              </a:spcBef>
              <a:spcAft>
                <a:spcPts val="0"/>
              </a:spcAft>
              <a:buClr>
                <a:srgbClr val="2F292B"/>
              </a:buClr>
              <a:buSzPct val="100000"/>
              <a:buChar char="●"/>
            </a:pPr>
            <a:r>
              <a:rPr lang="en-US" sz="5415">
                <a:solidFill>
                  <a:srgbClr val="2F292B"/>
                </a:solidFill>
                <a:highlight>
                  <a:srgbClr val="F8F5F5"/>
                </a:highlight>
                <a:latin typeface="Arial"/>
                <a:ea typeface="Arial"/>
                <a:cs typeface="Arial"/>
                <a:sym typeface="Arial"/>
              </a:rPr>
              <a:t>For news bulletins, monitor this CUA Web page, e-mail and voice mail, and turn on the radio or TV.</a:t>
            </a:r>
            <a:endParaRPr sz="5415">
              <a:solidFill>
                <a:srgbClr val="2F292B"/>
              </a:solidFill>
              <a:highlight>
                <a:srgbClr val="F8F5F5"/>
              </a:highlight>
              <a:latin typeface="Arial"/>
              <a:ea typeface="Arial"/>
              <a:cs typeface="Arial"/>
              <a:sym typeface="Arial"/>
            </a:endParaRPr>
          </a:p>
          <a:p>
            <a:pPr marL="673100" lvl="0" indent="-314569" algn="l" rtl="0">
              <a:lnSpc>
                <a:spcPct val="115000"/>
              </a:lnSpc>
              <a:spcBef>
                <a:spcPts val="0"/>
              </a:spcBef>
              <a:spcAft>
                <a:spcPts val="0"/>
              </a:spcAft>
              <a:buClr>
                <a:srgbClr val="2F292B"/>
              </a:buClr>
              <a:buSzPct val="100000"/>
              <a:buChar char="●"/>
            </a:pPr>
            <a:r>
              <a:rPr lang="en-US" sz="5415">
                <a:solidFill>
                  <a:srgbClr val="2F292B"/>
                </a:solidFill>
                <a:highlight>
                  <a:srgbClr val="F8F5F5"/>
                </a:highlight>
                <a:latin typeface="Arial"/>
                <a:ea typeface="Arial"/>
                <a:cs typeface="Arial"/>
                <a:sym typeface="Arial"/>
              </a:rPr>
              <a:t>If you are outside, seek shelter inside a building - do not remain outside.</a:t>
            </a:r>
            <a:endParaRPr sz="5415">
              <a:solidFill>
                <a:srgbClr val="2F292B"/>
              </a:solidFill>
              <a:highlight>
                <a:srgbClr val="F8F5F5"/>
              </a:highlight>
              <a:latin typeface="Arial"/>
              <a:ea typeface="Arial"/>
              <a:cs typeface="Arial"/>
              <a:sym typeface="Arial"/>
            </a:endParaRPr>
          </a:p>
          <a:p>
            <a:pPr marL="673100" lvl="0" indent="-314569" algn="l" rtl="0">
              <a:lnSpc>
                <a:spcPct val="115000"/>
              </a:lnSpc>
              <a:spcBef>
                <a:spcPts val="0"/>
              </a:spcBef>
              <a:spcAft>
                <a:spcPts val="0"/>
              </a:spcAft>
              <a:buClr>
                <a:srgbClr val="2F292B"/>
              </a:buClr>
              <a:buSzPct val="100000"/>
              <a:buChar char="●"/>
            </a:pPr>
            <a:r>
              <a:rPr lang="en-US" sz="5415">
                <a:solidFill>
                  <a:srgbClr val="2F292B"/>
                </a:solidFill>
                <a:highlight>
                  <a:srgbClr val="F8F5F5"/>
                </a:highlight>
                <a:latin typeface="Arial"/>
                <a:ea typeface="Arial"/>
                <a:cs typeface="Arial"/>
                <a:sym typeface="Arial"/>
              </a:rPr>
              <a:t>Follow building-specific instructions from your Resident Assistant or the building Watch Captain.</a:t>
            </a:r>
            <a:endParaRPr sz="5415">
              <a:solidFill>
                <a:srgbClr val="2F292B"/>
              </a:solidFill>
              <a:highlight>
                <a:srgbClr val="F8F5F5"/>
              </a:highlight>
              <a:latin typeface="Arial"/>
              <a:ea typeface="Arial"/>
              <a:cs typeface="Arial"/>
              <a:sym typeface="Arial"/>
            </a:endParaRPr>
          </a:p>
          <a:p>
            <a:pPr marL="673100" lvl="0" indent="-314569" algn="l" rtl="0">
              <a:lnSpc>
                <a:spcPct val="115000"/>
              </a:lnSpc>
              <a:spcBef>
                <a:spcPts val="0"/>
              </a:spcBef>
              <a:spcAft>
                <a:spcPts val="0"/>
              </a:spcAft>
              <a:buClr>
                <a:srgbClr val="2F292B"/>
              </a:buClr>
              <a:buSzPct val="100000"/>
              <a:buChar char="●"/>
            </a:pPr>
            <a:r>
              <a:rPr lang="en-US" sz="5415">
                <a:solidFill>
                  <a:srgbClr val="2F292B"/>
                </a:solidFill>
                <a:highlight>
                  <a:srgbClr val="F8F5F5"/>
                </a:highlight>
                <a:latin typeface="Arial"/>
                <a:ea typeface="Arial"/>
                <a:cs typeface="Arial"/>
                <a:sym typeface="Arial"/>
              </a:rPr>
              <a:t>Wait for further instructions from a CUA official.</a:t>
            </a:r>
            <a:endParaRPr sz="5415">
              <a:solidFill>
                <a:srgbClr val="2F292B"/>
              </a:solidFill>
              <a:highlight>
                <a:srgbClr val="F8F5F5"/>
              </a:highlight>
              <a:latin typeface="Arial"/>
              <a:ea typeface="Arial"/>
              <a:cs typeface="Arial"/>
              <a:sym typeface="Arial"/>
            </a:endParaRPr>
          </a:p>
          <a:p>
            <a:pPr marL="0" lvl="0" indent="0" algn="l" rtl="0">
              <a:spcBef>
                <a:spcPts val="4200"/>
              </a:spcBef>
              <a:spcAft>
                <a:spcPts val="0"/>
              </a:spcAft>
              <a:buNone/>
            </a:pPr>
            <a:endParaRPr sz="1350">
              <a:solidFill>
                <a:srgbClr val="2F292B"/>
              </a:solidFill>
              <a:highlight>
                <a:srgbClr val="F8F5F5"/>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
          <p:cNvSpPr txBox="1">
            <a:spLocks noGrp="1"/>
          </p:cNvSpPr>
          <p:nvPr>
            <p:ph type="title"/>
          </p:nvPr>
        </p:nvSpPr>
        <p:spPr>
          <a:xfrm>
            <a:off x="1176867" y="962962"/>
            <a:ext cx="6798734" cy="13038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400"/>
              <a:buFont typeface="Garamond"/>
              <a:buNone/>
            </a:pPr>
            <a:r>
              <a:rPr lang="en-US" sz="4400">
                <a:latin typeface="Arial"/>
                <a:ea typeface="Arial"/>
                <a:cs typeface="Arial"/>
                <a:sym typeface="Arial"/>
              </a:rPr>
              <a:t>Accounting for missing people in an evacuation</a:t>
            </a:r>
            <a:endParaRPr>
              <a:latin typeface="Arial"/>
              <a:ea typeface="Arial"/>
              <a:cs typeface="Arial"/>
              <a:sym typeface="Arial"/>
            </a:endParaRPr>
          </a:p>
        </p:txBody>
      </p:sp>
      <p:sp>
        <p:nvSpPr>
          <p:cNvPr id="190" name="Google Shape;190;p3"/>
          <p:cNvSpPr txBox="1">
            <a:spLocks noGrp="1"/>
          </p:cNvSpPr>
          <p:nvPr>
            <p:ph type="body" idx="1"/>
          </p:nvPr>
        </p:nvSpPr>
        <p:spPr>
          <a:xfrm>
            <a:off x="1176865" y="2490135"/>
            <a:ext cx="6798736" cy="3444997"/>
          </a:xfrm>
          <a:prstGeom prst="rect">
            <a:avLst/>
          </a:prstGeom>
          <a:noFill/>
          <a:ln>
            <a:noFill/>
          </a:ln>
        </p:spPr>
        <p:txBody>
          <a:bodyPr spcFirstLastPara="1" wrap="square" lIns="91425" tIns="45700" rIns="91425" bIns="45700" anchor="t" anchorCtr="0">
            <a:noAutofit/>
          </a:bodyPr>
          <a:lstStyle/>
          <a:p>
            <a:pPr marL="285750" lvl="0" indent="-52070" algn="l" rtl="0">
              <a:lnSpc>
                <a:spcPct val="100000"/>
              </a:lnSpc>
              <a:spcBef>
                <a:spcPts val="0"/>
              </a:spcBef>
              <a:spcAft>
                <a:spcPts val="0"/>
              </a:spcAft>
              <a:buSzPts val="3680"/>
              <a:buNone/>
            </a:pPr>
            <a:endParaRPr sz="3200" b="1"/>
          </a:p>
          <a:p>
            <a:pPr marL="285750" lvl="0" indent="-285750" algn="l" rtl="0">
              <a:lnSpc>
                <a:spcPct val="100000"/>
              </a:lnSpc>
              <a:spcBef>
                <a:spcPts val="1240"/>
              </a:spcBef>
              <a:spcAft>
                <a:spcPts val="0"/>
              </a:spcAft>
              <a:buSzPts val="3680"/>
              <a:buChar char="•"/>
            </a:pPr>
            <a:r>
              <a:rPr lang="en-US" sz="3200" b="1">
                <a:latin typeface="Arial"/>
                <a:ea typeface="Arial"/>
                <a:cs typeface="Arial"/>
                <a:sym typeface="Arial"/>
              </a:rPr>
              <a:t>Do you need to account for anyone?</a:t>
            </a:r>
            <a:endParaRPr>
              <a:latin typeface="Arial"/>
              <a:ea typeface="Arial"/>
              <a:cs typeface="Arial"/>
              <a:sym typeface="Arial"/>
            </a:endParaRPr>
          </a:p>
          <a:p>
            <a:pPr marL="285750" lvl="0" indent="-52070" algn="l" rtl="0">
              <a:lnSpc>
                <a:spcPct val="100000"/>
              </a:lnSpc>
              <a:spcBef>
                <a:spcPts val="1240"/>
              </a:spcBef>
              <a:spcAft>
                <a:spcPts val="0"/>
              </a:spcAft>
              <a:buSzPts val="3680"/>
              <a:buNone/>
            </a:pPr>
            <a:endParaRPr sz="3200" b="1">
              <a:latin typeface="Arial"/>
              <a:ea typeface="Arial"/>
              <a:cs typeface="Arial"/>
              <a:sym typeface="Arial"/>
            </a:endParaRPr>
          </a:p>
          <a:p>
            <a:pPr marL="285750" lvl="0" indent="-285750" algn="l" rtl="0">
              <a:lnSpc>
                <a:spcPct val="100000"/>
              </a:lnSpc>
              <a:spcBef>
                <a:spcPts val="1240"/>
              </a:spcBef>
              <a:spcAft>
                <a:spcPts val="0"/>
              </a:spcAft>
              <a:buSzPts val="3680"/>
              <a:buChar char="•"/>
            </a:pPr>
            <a:r>
              <a:rPr lang="en-US" sz="3200" b="1">
                <a:latin typeface="Arial"/>
                <a:ea typeface="Arial"/>
                <a:cs typeface="Arial"/>
                <a:sym typeface="Arial"/>
              </a:rPr>
              <a:t>Who needs to account for you?</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txBox="1">
            <a:spLocks noGrp="1"/>
          </p:cNvSpPr>
          <p:nvPr>
            <p:ph type="title"/>
          </p:nvPr>
        </p:nvSpPr>
        <p:spPr>
          <a:xfrm>
            <a:off x="764100" y="1883825"/>
            <a:ext cx="4169400" cy="2130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6600"/>
              <a:buFont typeface="Garamond"/>
              <a:buNone/>
            </a:pPr>
            <a:r>
              <a:rPr lang="en-US" sz="6600"/>
              <a:t>Assembly Areas</a:t>
            </a:r>
            <a:endParaRPr/>
          </a:p>
        </p:txBody>
      </p:sp>
      <p:pic>
        <p:nvPicPr>
          <p:cNvPr id="197" name="Google Shape;197;p4"/>
          <p:cNvPicPr preferRelativeResize="0">
            <a:picLocks noGrp="1"/>
          </p:cNvPicPr>
          <p:nvPr>
            <p:ph type="pic" idx="2"/>
          </p:nvPr>
        </p:nvPicPr>
        <p:blipFill rotWithShape="1">
          <a:blip r:embed="rId3">
            <a:alphaModFix/>
          </a:blip>
          <a:srcRect l="4242" r="4242"/>
          <a:stretch/>
        </p:blipFill>
        <p:spPr>
          <a:xfrm>
            <a:off x="5183069" y="1032933"/>
            <a:ext cx="2929463" cy="4792136"/>
          </a:xfrm>
          <a:prstGeom prst="roundRect">
            <a:avLst>
              <a:gd name="adj" fmla="val 0"/>
            </a:avLst>
          </a:prstGeom>
          <a:noFill/>
          <a:ln w="57150" cap="flat" cmpd="thickThin">
            <a:solidFill>
              <a:srgbClr val="7F7F7F"/>
            </a:solidFill>
            <a:prstDash val="solid"/>
            <a:round/>
            <a:headEnd type="none" w="sm" len="sm"/>
            <a:tailEnd type="none" w="sm" len="sm"/>
          </a:ln>
        </p:spPr>
      </p:pic>
      <p:sp>
        <p:nvSpPr>
          <p:cNvPr id="198" name="Google Shape;198;p4"/>
          <p:cNvSpPr txBox="1">
            <a:spLocks noGrp="1"/>
          </p:cNvSpPr>
          <p:nvPr>
            <p:ph type="body" idx="1"/>
          </p:nvPr>
        </p:nvSpPr>
        <p:spPr>
          <a:xfrm>
            <a:off x="716950" y="2981875"/>
            <a:ext cx="4169400" cy="1828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40"/>
              <a:buNone/>
            </a:pPr>
            <a:r>
              <a:rPr lang="en-US"/>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ctrTitle"/>
          </p:nvPr>
        </p:nvSpPr>
        <p:spPr>
          <a:xfrm>
            <a:off x="1921934" y="1811863"/>
            <a:ext cx="5308800" cy="1515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4000"/>
              <a:buFont typeface="Garamond"/>
              <a:buNone/>
            </a:pPr>
            <a:r>
              <a:rPr lang="en-US" sz="4000">
                <a:latin typeface="Arial"/>
                <a:ea typeface="Arial"/>
                <a:cs typeface="Arial"/>
                <a:sym typeface="Arial"/>
              </a:rPr>
              <a:t>Injuries and Illnesses</a:t>
            </a:r>
            <a:endParaRPr>
              <a:latin typeface="Arial"/>
              <a:ea typeface="Arial"/>
              <a:cs typeface="Arial"/>
              <a:sym typeface="Arial"/>
            </a:endParaRPr>
          </a:p>
        </p:txBody>
      </p:sp>
      <p:sp>
        <p:nvSpPr>
          <p:cNvPr id="204" name="Google Shape;204;p33"/>
          <p:cNvSpPr txBox="1">
            <a:spLocks noGrp="1"/>
          </p:cNvSpPr>
          <p:nvPr>
            <p:ph type="subTitle" idx="1"/>
          </p:nvPr>
        </p:nvSpPr>
        <p:spPr>
          <a:xfrm>
            <a:off x="1921934" y="3598327"/>
            <a:ext cx="5308800" cy="1377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300"/>
              <a:buNone/>
            </a:pPr>
            <a:r>
              <a:rPr lang="en-US" b="1">
                <a:latin typeface="Arial"/>
                <a:ea typeface="Arial"/>
                <a:cs typeface="Arial"/>
                <a:sym typeface="Arial"/>
              </a:rPr>
              <a:t>When treatment beyond first aid is needed</a:t>
            </a:r>
            <a:r>
              <a:rPr lang="en-US" b="1"/>
              <a:t> </a:t>
            </a:r>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918</Words>
  <Application>Microsoft Office PowerPoint</Application>
  <PresentationFormat>On-screen Show (4:3)</PresentationFormat>
  <Paragraphs>115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Garamond</vt:lpstr>
      <vt:lpstr>Arial</vt:lpstr>
      <vt:lpstr>Calibri</vt:lpstr>
      <vt:lpstr>Organic</vt:lpstr>
      <vt:lpstr>Safety Procedures</vt:lpstr>
      <vt:lpstr>Emergency Preparedness  </vt:lpstr>
      <vt:lpstr>Agenda</vt:lpstr>
      <vt:lpstr>Emergency Response- Department of Public Safety</vt:lpstr>
      <vt:lpstr>Emergency Response</vt:lpstr>
      <vt:lpstr>Emergency Response </vt:lpstr>
      <vt:lpstr>Accounting for missing people in an evacuation</vt:lpstr>
      <vt:lpstr>Assembly Areas</vt:lpstr>
      <vt:lpstr>Injuries and Illnesses</vt:lpstr>
      <vt:lpstr>Illness/Injury treatment beyond first aid required</vt:lpstr>
      <vt:lpstr>Pre-employment screening</vt:lpstr>
      <vt:lpstr>“Protecting children from sexual misconduct” training</vt:lpstr>
      <vt:lpstr>Key Takeaways:</vt:lpstr>
      <vt:lpstr>Who to report to?</vt:lpstr>
      <vt:lpstr>Medical Care</vt:lpstr>
      <vt:lpstr>Camper Medications</vt:lpstr>
      <vt:lpstr>PowerPoint Presentation</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Procedures</dc:title>
  <dc:creator>Rueger, Stephanie L.</dc:creator>
  <cp:lastModifiedBy>Mejia, Luis R</cp:lastModifiedBy>
  <cp:revision>3</cp:revision>
  <dcterms:created xsi:type="dcterms:W3CDTF">2016-05-12T13:30:55Z</dcterms:created>
  <dcterms:modified xsi:type="dcterms:W3CDTF">2022-11-04T14:01:58Z</dcterms:modified>
</cp:coreProperties>
</file>